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8"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21.11.2023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1089;&#1072;&#1081;&#1090;&#1086;&#1073;&#1088;&#1072;&#1079;&#1086;&#1074;&#1072;&#1085;&#1080;&#1103;.&#1088;&#1092;/"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0" y="0"/>
            <a:ext cx="9525000" cy="7143750"/>
          </a:xfrm>
          <a:prstGeom prst="rect">
            <a:avLst/>
          </a:prstGeom>
          <a:noFill/>
        </p:spPr>
      </p:pic>
      <p:sp>
        <p:nvSpPr>
          <p:cNvPr id="5" name="TextBox 4"/>
          <p:cNvSpPr txBox="1"/>
          <p:nvPr/>
        </p:nvSpPr>
        <p:spPr>
          <a:xfrm>
            <a:off x="539552" y="1844824"/>
            <a:ext cx="6480720" cy="3046988"/>
          </a:xfrm>
          <a:prstGeom prst="rect">
            <a:avLst/>
          </a:prstGeom>
          <a:noFill/>
        </p:spPr>
        <p:txBody>
          <a:bodyPr wrap="square" rtlCol="0">
            <a:spAutoFit/>
          </a:bodyPr>
          <a:lstStyle/>
          <a:p>
            <a:pPr algn="ctr"/>
            <a:r>
              <a:rPr lang="ru-RU" sz="4000" b="1" dirty="0" smtClean="0">
                <a:solidFill>
                  <a:srgbClr val="C00000"/>
                </a:solidFill>
                <a:latin typeface="Times New Roman" pitchFamily="18" charset="0"/>
                <a:cs typeface="Times New Roman" pitchFamily="18" charset="0"/>
              </a:rPr>
              <a:t>ЗАНЯТИЯ</a:t>
            </a:r>
            <a:r>
              <a:rPr lang="ru-RU" sz="4000" b="1" dirty="0" smtClean="0">
                <a:solidFill>
                  <a:srgbClr val="0070C0"/>
                </a:solidFill>
                <a:latin typeface="Times New Roman" pitchFamily="18" charset="0"/>
                <a:cs typeface="Times New Roman" pitchFamily="18" charset="0"/>
              </a:rPr>
              <a:t> </a:t>
            </a:r>
            <a:endParaRPr lang="ru-RU" sz="4000" b="1" dirty="0" smtClean="0">
              <a:solidFill>
                <a:srgbClr val="0070C0"/>
              </a:solidFill>
              <a:latin typeface="Times New Roman" pitchFamily="18" charset="0"/>
              <a:cs typeface="Times New Roman" pitchFamily="18" charset="0"/>
            </a:endParaRPr>
          </a:p>
          <a:p>
            <a:pPr algn="ctr"/>
            <a:r>
              <a:rPr lang="ru-RU" sz="4000" b="1" dirty="0" smtClean="0">
                <a:solidFill>
                  <a:srgbClr val="0070C0"/>
                </a:solidFill>
                <a:latin typeface="Times New Roman" pitchFamily="18" charset="0"/>
                <a:cs typeface="Times New Roman" pitchFamily="18" charset="0"/>
              </a:rPr>
              <a:t>с </a:t>
            </a:r>
            <a:r>
              <a:rPr lang="ru-RU" sz="4000" b="1" dirty="0" smtClean="0">
                <a:solidFill>
                  <a:srgbClr val="0070C0"/>
                </a:solidFill>
                <a:latin typeface="Times New Roman" pitchFamily="18" charset="0"/>
                <a:cs typeface="Times New Roman" pitchFamily="18" charset="0"/>
              </a:rPr>
              <a:t>детьми в </a:t>
            </a:r>
            <a:r>
              <a:rPr lang="ru-RU" sz="4000" b="1" dirty="0" smtClean="0">
                <a:solidFill>
                  <a:srgbClr val="0070C0"/>
                </a:solidFill>
                <a:latin typeface="Times New Roman" pitchFamily="18" charset="0"/>
                <a:cs typeface="Times New Roman" pitchFamily="18" charset="0"/>
              </a:rPr>
              <a:t>ДОО</a:t>
            </a:r>
            <a:endParaRPr lang="ru-RU" sz="4000" b="1" dirty="0" smtClean="0">
              <a:solidFill>
                <a:srgbClr val="0070C0"/>
              </a:solidFill>
              <a:latin typeface="Times New Roman" pitchFamily="18" charset="0"/>
              <a:cs typeface="Times New Roman" pitchFamily="18" charset="0"/>
            </a:endParaRPr>
          </a:p>
          <a:p>
            <a:r>
              <a:rPr lang="ru-RU" sz="2400" b="1" dirty="0" smtClean="0">
                <a:solidFill>
                  <a:srgbClr val="0070C0"/>
                </a:solidFill>
                <a:latin typeface="Times New Roman" pitchFamily="18" charset="0"/>
                <a:cs typeface="Times New Roman" pitchFamily="18" charset="0"/>
              </a:rPr>
              <a:t>                </a:t>
            </a:r>
          </a:p>
          <a:p>
            <a:endParaRPr lang="ru-RU" sz="2400" b="1" dirty="0" smtClean="0">
              <a:solidFill>
                <a:srgbClr val="0070C0"/>
              </a:solidFill>
              <a:latin typeface="Times New Roman" pitchFamily="18" charset="0"/>
              <a:cs typeface="Times New Roman" pitchFamily="18" charset="0"/>
            </a:endParaRPr>
          </a:p>
          <a:p>
            <a:pPr algn="ctr"/>
            <a:r>
              <a:rPr lang="ru-RU" sz="3200" b="1" dirty="0" smtClean="0">
                <a:solidFill>
                  <a:srgbClr val="0070C0"/>
                </a:solidFill>
                <a:latin typeface="Times New Roman" pitchFamily="18" charset="0"/>
                <a:cs typeface="Times New Roman" pitchFamily="18" charset="0"/>
              </a:rPr>
              <a:t>Консультация </a:t>
            </a:r>
            <a:endParaRPr lang="ru-RU" sz="3200" b="1" dirty="0" smtClean="0">
              <a:solidFill>
                <a:srgbClr val="0070C0"/>
              </a:solidFill>
              <a:latin typeface="Times New Roman" pitchFamily="18" charset="0"/>
              <a:cs typeface="Times New Roman" pitchFamily="18" charset="0"/>
            </a:endParaRPr>
          </a:p>
          <a:p>
            <a:pPr algn="ctr"/>
            <a:r>
              <a:rPr lang="ru-RU" sz="3200" b="1" dirty="0" smtClean="0">
                <a:solidFill>
                  <a:srgbClr val="0070C0"/>
                </a:solidFill>
                <a:latin typeface="Times New Roman" pitchFamily="18" charset="0"/>
                <a:cs typeface="Times New Roman" pitchFamily="18" charset="0"/>
              </a:rPr>
              <a:t>для </a:t>
            </a:r>
            <a:r>
              <a:rPr lang="ru-RU" sz="3200" b="1" dirty="0" smtClean="0">
                <a:solidFill>
                  <a:srgbClr val="0070C0"/>
                </a:solidFill>
                <a:latin typeface="Times New Roman" pitchFamily="18" charset="0"/>
                <a:cs typeface="Times New Roman" pitchFamily="18" charset="0"/>
              </a:rPr>
              <a:t>педагогов </a:t>
            </a:r>
          </a:p>
        </p:txBody>
      </p:sp>
      <p:sp>
        <p:nvSpPr>
          <p:cNvPr id="7" name="TextBox 6"/>
          <p:cNvSpPr txBox="1"/>
          <p:nvPr/>
        </p:nvSpPr>
        <p:spPr>
          <a:xfrm>
            <a:off x="3550683" y="476672"/>
            <a:ext cx="184730" cy="369332"/>
          </a:xfrm>
          <a:prstGeom prst="rect">
            <a:avLst/>
          </a:prstGeom>
          <a:noFill/>
        </p:spPr>
        <p:txBody>
          <a:bodyPr wrap="none" rtlCol="0">
            <a:spAutoFit/>
          </a:bodyPr>
          <a:lstStyle/>
          <a:p>
            <a:pPr algn="ctr"/>
            <a:endParaRPr lang="ru-RU"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755576" y="474345"/>
            <a:ext cx="6102424" cy="4247317"/>
          </a:xfrm>
          <a:prstGeom prst="rect">
            <a:avLst/>
          </a:prstGeom>
        </p:spPr>
        <p:txBody>
          <a:bodyPr wrap="square">
            <a:spAutoFit/>
          </a:bodyPr>
          <a:lstStyle/>
          <a:p>
            <a:pPr algn="ctr"/>
            <a:r>
              <a:rPr lang="ru-RU" dirty="0" smtClean="0">
                <a:solidFill>
                  <a:srgbClr val="002060"/>
                </a:solidFill>
                <a:latin typeface="Times New Roman" pitchFamily="18" charset="0"/>
                <a:cs typeface="Times New Roman" pitchFamily="18" charset="0"/>
              </a:rPr>
              <a:t>Не быть </a:t>
            </a:r>
            <a:r>
              <a:rPr lang="ru-RU" b="1" dirty="0" smtClean="0">
                <a:solidFill>
                  <a:srgbClr val="002060"/>
                </a:solidFill>
                <a:latin typeface="Times New Roman" pitchFamily="18" charset="0"/>
                <a:cs typeface="Times New Roman" pitchFamily="18" charset="0"/>
              </a:rPr>
              <a:t>транслятором </a:t>
            </a:r>
            <a:r>
              <a:rPr lang="ru-RU" dirty="0" smtClean="0">
                <a:solidFill>
                  <a:srgbClr val="002060"/>
                </a:solidFill>
                <a:latin typeface="Times New Roman" pitchFamily="18" charset="0"/>
                <a:cs typeface="Times New Roman" pitchFamily="18" charset="0"/>
              </a:rPr>
              <a:t>на занятии</a:t>
            </a:r>
          </a:p>
          <a:p>
            <a:r>
              <a:rPr lang="ru-RU" b="1" dirty="0" smtClean="0">
                <a:solidFill>
                  <a:srgbClr val="002060"/>
                </a:solidFill>
                <a:latin typeface="Times New Roman" pitchFamily="18" charset="0"/>
                <a:cs typeface="Times New Roman" pitchFamily="18" charset="0"/>
              </a:rPr>
              <a:t>	Транслятор </a:t>
            </a:r>
            <a:r>
              <a:rPr lang="ru-RU" dirty="0" smtClean="0">
                <a:solidFill>
                  <a:srgbClr val="002060"/>
                </a:solidFill>
                <a:latin typeface="Times New Roman" pitchFamily="18" charset="0"/>
                <a:cs typeface="Times New Roman" pitchFamily="18" charset="0"/>
              </a:rPr>
              <a:t>– это педагог, который все занятие или рассказ о чем-то строит только на трансляции. Он долго говорит, показывает презентацию. В этом случае воспитанники не участвуют в совместной деятельности. Единственная их деятельность – они слушают то, что им рассказывает педагог.</a:t>
            </a:r>
          </a:p>
          <a:p>
            <a:r>
              <a:rPr lang="ru-RU" dirty="0" smtClean="0">
                <a:solidFill>
                  <a:srgbClr val="002060"/>
                </a:solidFill>
                <a:latin typeface="Times New Roman" pitchFamily="18" charset="0"/>
                <a:cs typeface="Times New Roman" pitchFamily="18" charset="0"/>
              </a:rPr>
              <a:t>	Педагога-транслятора легко определить по конспекту занятия – в нем только его монолог, нет вопросов к детям. </a:t>
            </a:r>
            <a:r>
              <a:rPr lang="ru-RU" b="1" dirty="0" smtClean="0">
                <a:solidFill>
                  <a:srgbClr val="002060"/>
                </a:solidFill>
                <a:latin typeface="Times New Roman" pitchFamily="18" charset="0"/>
                <a:cs typeface="Times New Roman" pitchFamily="18" charset="0"/>
              </a:rPr>
              <a:t>Он не создает условия</a:t>
            </a:r>
            <a:r>
              <a:rPr lang="ru-RU" dirty="0" smtClean="0">
                <a:solidFill>
                  <a:srgbClr val="002060"/>
                </a:solidFill>
                <a:latin typeface="Times New Roman" pitchFamily="18" charset="0"/>
                <a:cs typeface="Times New Roman" pitchFamily="18" charset="0"/>
              </a:rPr>
              <a:t>, чтобы воспитанники подумали, поразмышляли и поговорили. В интернете таких конспектов сейчас огромное количество. Это традиционные занятия. Но если  говорить о современном подходе к занятию, то такого быть не должно.</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323528" y="0"/>
            <a:ext cx="6768752" cy="6186309"/>
          </a:xfrm>
          <a:prstGeom prst="rect">
            <a:avLst/>
          </a:prstGeom>
        </p:spPr>
        <p:txBody>
          <a:bodyPr wrap="square">
            <a:spAutoFit/>
          </a:bodyPr>
          <a:lstStyle/>
          <a:p>
            <a:r>
              <a:rPr lang="ru-RU" b="1" dirty="0" smtClean="0">
                <a:solidFill>
                  <a:srgbClr val="002060"/>
                </a:solidFill>
                <a:latin typeface="Times New Roman" pitchFamily="18" charset="0"/>
                <a:cs typeface="Times New Roman" pitchFamily="18" charset="0"/>
              </a:rPr>
              <a:t>Пример</a:t>
            </a:r>
          </a:p>
          <a:p>
            <a:r>
              <a:rPr lang="ru-RU" dirty="0" smtClean="0">
                <a:solidFill>
                  <a:srgbClr val="002060"/>
                </a:solidFill>
                <a:latin typeface="Times New Roman" pitchFamily="18" charset="0"/>
                <a:cs typeface="Times New Roman" pitchFamily="18" charset="0"/>
              </a:rPr>
              <a:t>	В начале занятия педагог спрашивает у детей: «На чем мы отправимся в путешествие?». Дети начинают предлагать разные варианты, перечислять виды транспорта. Далее педагог говорит: «А вы путешествовали на воздушном шаре?». И в этот момент он поступает не очень честно, потому что не предлагает детям выбора, а следует своему заранее подготовленному конспекту. Затем звучит монолог педагога, и дети теряют интерес к занятию. Если педагог спросил воспитанников, то ему должно быть неважно, что именно они придумают, – он следует за детьми, перестраивает маршрут, меняет свою роль. А если в конспекте есть условие, что путешествие будет на воздушном шаре, нужно честно детям об этом сказать и обозначить эти условия: «Мы полетим с вами сегодня на воздушном шаре».</a:t>
            </a:r>
          </a:p>
          <a:p>
            <a:r>
              <a:rPr lang="ru-RU" dirty="0" smtClean="0">
                <a:solidFill>
                  <a:srgbClr val="002060"/>
                </a:solidFill>
                <a:latin typeface="Times New Roman" pitchFamily="18" charset="0"/>
                <a:cs typeface="Times New Roman" pitchFamily="18" charset="0"/>
              </a:rPr>
              <a:t>	Есть ситуации, </a:t>
            </a:r>
            <a:r>
              <a:rPr lang="ru-RU" b="1" dirty="0" smtClean="0">
                <a:solidFill>
                  <a:srgbClr val="002060"/>
                </a:solidFill>
                <a:latin typeface="Times New Roman" pitchFamily="18" charset="0"/>
                <a:cs typeface="Times New Roman" pitchFamily="18" charset="0"/>
              </a:rPr>
              <a:t>когда педагог должен выступить именно в роли транслятора. </a:t>
            </a:r>
            <a:r>
              <a:rPr lang="ru-RU" dirty="0" smtClean="0">
                <a:solidFill>
                  <a:srgbClr val="002060"/>
                </a:solidFill>
                <a:latin typeface="Times New Roman" pitchFamily="18" charset="0"/>
                <a:cs typeface="Times New Roman" pitchFamily="18" charset="0"/>
              </a:rPr>
              <a:t>Например, когда нужно сообщить детям правила безопасности: как работать с ножницами, спускаться по лестнице, выполнять упражнение. Также это зависит от возраста воспитанников: чем меньше дети, тем больше педагог выступает в роли транслятора. В старших группах, даже когда педагог сообщает детям важную информацию, новые знания, эта роль должна быть минимальной</a:t>
            </a:r>
            <a:r>
              <a:rPr lang="ru-RU" dirty="0" smtClean="0">
                <a:solidFill>
                  <a:srgbClr val="002060"/>
                </a:solidFill>
              </a:rPr>
              <a:t>.</a:t>
            </a:r>
            <a:endParaRPr lang="ru-RU"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395536" y="197346"/>
            <a:ext cx="6462464" cy="5078313"/>
          </a:xfrm>
          <a:prstGeom prst="rect">
            <a:avLst/>
          </a:prstGeom>
        </p:spPr>
        <p:txBody>
          <a:bodyPr wrap="square">
            <a:spAutoFit/>
          </a:bodyPr>
          <a:lstStyle/>
          <a:p>
            <a:r>
              <a:rPr lang="ru-RU" b="1" dirty="0" smtClean="0">
                <a:solidFill>
                  <a:srgbClr val="002060"/>
                </a:solidFill>
                <a:latin typeface="Times New Roman" pitchFamily="18" charset="0"/>
                <a:cs typeface="Times New Roman" pitchFamily="18" charset="0"/>
              </a:rPr>
              <a:t>	Педагог сам выбирает свою роль на занятии</a:t>
            </a:r>
            <a:r>
              <a:rPr lang="ru-RU" dirty="0" smtClean="0">
                <a:solidFill>
                  <a:srgbClr val="002060"/>
                </a:solidFill>
                <a:latin typeface="Times New Roman" pitchFamily="18" charset="0"/>
                <a:cs typeface="Times New Roman" pitchFamily="18" charset="0"/>
              </a:rPr>
              <a:t>. Важно при этом не выкладывать детям все знания сразу, а выступить, например, в </a:t>
            </a:r>
            <a:r>
              <a:rPr lang="ru-RU" b="1" dirty="0" smtClean="0">
                <a:solidFill>
                  <a:srgbClr val="002060"/>
                </a:solidFill>
                <a:latin typeface="Times New Roman" pitchFamily="18" charset="0"/>
                <a:cs typeface="Times New Roman" pitchFamily="18" charset="0"/>
              </a:rPr>
              <a:t>роли навигатора</a:t>
            </a:r>
            <a:r>
              <a:rPr lang="ru-RU" dirty="0" smtClean="0">
                <a:solidFill>
                  <a:srgbClr val="002060"/>
                </a:solidFill>
                <a:latin typeface="Times New Roman" pitchFamily="18" charset="0"/>
                <a:cs typeface="Times New Roman" pitchFamily="18" charset="0"/>
              </a:rPr>
              <a:t>. 	Как </a:t>
            </a:r>
            <a:r>
              <a:rPr lang="ru-RU" b="1" dirty="0" smtClean="0">
                <a:solidFill>
                  <a:srgbClr val="002060"/>
                </a:solidFill>
                <a:latin typeface="Times New Roman" pitchFamily="18" charset="0"/>
                <a:cs typeface="Times New Roman" pitchFamily="18" charset="0"/>
              </a:rPr>
              <a:t>равноправный участник совместной деятельности </a:t>
            </a:r>
            <a:r>
              <a:rPr lang="ru-RU" dirty="0" smtClean="0">
                <a:solidFill>
                  <a:srgbClr val="002060"/>
                </a:solidFill>
                <a:latin typeface="Times New Roman" pitchFamily="18" charset="0"/>
                <a:cs typeface="Times New Roman" pitchFamily="18" charset="0"/>
              </a:rPr>
              <a:t>педагог может «</a:t>
            </a:r>
            <a:r>
              <a:rPr lang="ru-RU" dirty="0" err="1" smtClean="0">
                <a:solidFill>
                  <a:srgbClr val="002060"/>
                </a:solidFill>
                <a:latin typeface="Times New Roman" pitchFamily="18" charset="0"/>
                <a:cs typeface="Times New Roman" pitchFamily="18" charset="0"/>
              </a:rPr>
              <a:t>подобывать</a:t>
            </a:r>
            <a:r>
              <a:rPr lang="ru-RU" dirty="0" smtClean="0">
                <a:solidFill>
                  <a:srgbClr val="002060"/>
                </a:solidFill>
                <a:latin typeface="Times New Roman" pitchFamily="18" charset="0"/>
                <a:cs typeface="Times New Roman" pitchFamily="18" charset="0"/>
              </a:rPr>
              <a:t>» их вместе с детьми, показать им путь – сделать так, чтобы они сами их открыли.</a:t>
            </a:r>
          </a:p>
          <a:p>
            <a:r>
              <a:rPr lang="ru-RU" dirty="0" smtClean="0">
                <a:solidFill>
                  <a:srgbClr val="002060"/>
                </a:solidFill>
                <a:latin typeface="Times New Roman" pitchFamily="18" charset="0"/>
                <a:cs typeface="Times New Roman" pitchFamily="18" charset="0"/>
              </a:rPr>
              <a:t>Чтобы не транслировать информацию из конспекта, можно упаковать ее разными способами. Например, инициировать беседу. Важное значение при этом имеют вопросы, которые педагог задает воспитанникам. Научиться правильно их формулировать и задавать – большой успех. Вопросы должны быть открытыми, чтобы дети сами все рассказали педагогу.</a:t>
            </a:r>
          </a:p>
          <a:p>
            <a:r>
              <a:rPr lang="ru-RU" dirty="0" smtClean="0">
                <a:solidFill>
                  <a:srgbClr val="002060"/>
                </a:solidFill>
                <a:latin typeface="Times New Roman" pitchFamily="18" charset="0"/>
                <a:cs typeface="Times New Roman" pitchFamily="18" charset="0"/>
              </a:rPr>
              <a:t>	Другой прием -  не говорить на занятии самому, а предоставить эту возможность детям, – использовать картинки. В этом случае воспитанники включатся в совместную деятельность, разложат картинки и сами расскажут, что на них.</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683568" y="335846"/>
            <a:ext cx="6174432" cy="4524315"/>
          </a:xfrm>
          <a:prstGeom prst="rect">
            <a:avLst/>
          </a:prstGeom>
        </p:spPr>
        <p:txBody>
          <a:bodyPr wrap="square">
            <a:spAutoFit/>
          </a:bodyPr>
          <a:lstStyle/>
          <a:p>
            <a:r>
              <a:rPr lang="ru-RU" dirty="0" smtClean="0">
                <a:solidFill>
                  <a:srgbClr val="002060"/>
                </a:solidFill>
                <a:latin typeface="Times New Roman" pitchFamily="18" charset="0"/>
                <a:cs typeface="Times New Roman" pitchFamily="18" charset="0"/>
              </a:rPr>
              <a:t>	Часто на занятиях педагоги используют такой прием – создают </a:t>
            </a:r>
            <a:r>
              <a:rPr lang="ru-RU" b="1" dirty="0" smtClean="0">
                <a:solidFill>
                  <a:srgbClr val="002060"/>
                </a:solidFill>
                <a:latin typeface="Times New Roman" pitchFamily="18" charset="0"/>
                <a:cs typeface="Times New Roman" pitchFamily="18" charset="0"/>
              </a:rPr>
              <a:t>проблемную ситуацию</a:t>
            </a:r>
            <a:r>
              <a:rPr lang="ru-RU" dirty="0" smtClean="0">
                <a:solidFill>
                  <a:srgbClr val="002060"/>
                </a:solidFill>
                <a:latin typeface="Times New Roman" pitchFamily="18" charset="0"/>
                <a:cs typeface="Times New Roman" pitchFamily="18" charset="0"/>
              </a:rPr>
              <a:t> и предлагают детям что-то поискать: «А давайте мы с вами поищем...». Не всегда это поисковая деятельность, и часто она не имеет никакого смысла. Но педагог должен понимать, для чего он инициирует эту деятельность, к чему подводит детей.</a:t>
            </a:r>
          </a:p>
          <a:p>
            <a:r>
              <a:rPr lang="ru-RU" dirty="0" smtClean="0">
                <a:solidFill>
                  <a:srgbClr val="002060"/>
                </a:solidFill>
                <a:latin typeface="Times New Roman" pitchFamily="18" charset="0"/>
                <a:cs typeface="Times New Roman" pitchFamily="18" charset="0"/>
              </a:rPr>
              <a:t>	Другой вариант, когда педагог выступает в</a:t>
            </a:r>
            <a:r>
              <a:rPr lang="ru-RU" b="1" dirty="0" smtClean="0">
                <a:solidFill>
                  <a:srgbClr val="002060"/>
                </a:solidFill>
                <a:latin typeface="Times New Roman" pitchFamily="18" charset="0"/>
                <a:cs typeface="Times New Roman" pitchFamily="18" charset="0"/>
              </a:rPr>
              <a:t> роли провокатора и создает ситуацию дефицита </a:t>
            </a:r>
            <a:r>
              <a:rPr lang="ru-RU" dirty="0" smtClean="0">
                <a:solidFill>
                  <a:srgbClr val="002060"/>
                </a:solidFill>
                <a:latin typeface="Times New Roman" pitchFamily="18" charset="0"/>
                <a:cs typeface="Times New Roman" pitchFamily="18" charset="0"/>
              </a:rPr>
              <a:t>– не хватает фломастеров, карандашей, листочков, деталей конструктора и пр. Тогда посыл будет совсем другим: «Ребята, давайте поищем, где нам это взять. Поищем выход. Нам не хватает одной детали», «Как мы можем очистить воду?», «Из чего нам сделать светофор?». С помощью таких провокаций педагог будет развивать у детей универсальные действия, которые у них западают. Это сложно, но нужно пробовать и учиться.</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611560" y="548680"/>
            <a:ext cx="6120680" cy="2308324"/>
          </a:xfrm>
          <a:prstGeom prst="rect">
            <a:avLst/>
          </a:prstGeom>
        </p:spPr>
        <p:txBody>
          <a:bodyPr wrap="square">
            <a:spAutoFit/>
          </a:bodyPr>
          <a:lstStyle/>
          <a:p>
            <a:r>
              <a:rPr lang="ru-RU" b="1" dirty="0" smtClean="0"/>
              <a:t/>
            </a:r>
            <a:br>
              <a:rPr lang="ru-RU" b="1" dirty="0" smtClean="0"/>
            </a:br>
            <a:r>
              <a:rPr lang="ru-RU" b="1" dirty="0" smtClean="0">
                <a:solidFill>
                  <a:srgbClr val="002060"/>
                </a:solidFill>
                <a:latin typeface="Times New Roman" pitchFamily="18" charset="0"/>
                <a:cs typeface="Times New Roman" pitchFamily="18" charset="0"/>
              </a:rPr>
              <a:t>Маркер для воспитателя.</a:t>
            </a:r>
          </a:p>
          <a:p>
            <a:r>
              <a:rPr lang="ru-RU" dirty="0" smtClean="0">
                <a:solidFill>
                  <a:srgbClr val="002060"/>
                </a:solidFill>
                <a:latin typeface="Times New Roman" pitchFamily="18" charset="0"/>
                <a:cs typeface="Times New Roman" pitchFamily="18" charset="0"/>
              </a:rPr>
              <a:t>Хорошим показателем будет то, что в конспекте педагога нет длинного монолога и есть открытые вопросы к детям. На занятии педагог проявляет гибкость, легко перестраивается, учитывает интерес детей. И воспитанники, и сам педагог вовлечены в совместную деятельность как равноправные участники.</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323528" y="188640"/>
            <a:ext cx="6606480" cy="5632311"/>
          </a:xfrm>
          <a:prstGeom prst="rect">
            <a:avLst/>
          </a:prstGeom>
        </p:spPr>
        <p:txBody>
          <a:bodyPr wrap="square">
            <a:spAutoFit/>
          </a:bodyPr>
          <a:lstStyle/>
          <a:p>
            <a:r>
              <a:rPr lang="ru-RU" b="1" dirty="0" smtClean="0">
                <a:solidFill>
                  <a:srgbClr val="002060"/>
                </a:solidFill>
                <a:latin typeface="Times New Roman" pitchFamily="18" charset="0"/>
                <a:cs typeface="Times New Roman" pitchFamily="18" charset="0"/>
              </a:rPr>
              <a:t>Давать детям четкие инструкции</a:t>
            </a:r>
          </a:p>
          <a:p>
            <a:r>
              <a:rPr lang="ru-RU" dirty="0" smtClean="0">
                <a:solidFill>
                  <a:srgbClr val="002060"/>
                </a:solidFill>
                <a:latin typeface="Times New Roman" pitchFamily="18" charset="0"/>
                <a:cs typeface="Times New Roman" pitchFamily="18" charset="0"/>
              </a:rPr>
              <a:t>	Еще одна ошибка, которую допускают педагоги на занятии, – дают детям нечеткие инструкции. Вроде бы педагог что-то сказал, но никто ничего не понял. При этом он еще и не отрывается от конспекта. В этой ситуации не должно быть вопросов к детям. Все вопросы к педагогу, его роли, уровне подготовленности и как он себя ведет на занятии.</a:t>
            </a:r>
          </a:p>
          <a:p>
            <a:r>
              <a:rPr lang="ru-RU" dirty="0" smtClean="0">
                <a:solidFill>
                  <a:srgbClr val="002060"/>
                </a:solidFill>
                <a:latin typeface="Times New Roman" pitchFamily="18" charset="0"/>
                <a:cs typeface="Times New Roman" pitchFamily="18" charset="0"/>
              </a:rPr>
              <a:t>	Часто педагоги в помощь себе используют различные </a:t>
            </a:r>
            <a:r>
              <a:rPr lang="ru-RU" b="1" dirty="0" smtClean="0">
                <a:solidFill>
                  <a:srgbClr val="002060"/>
                </a:solidFill>
                <a:latin typeface="Times New Roman" pitchFamily="18" charset="0"/>
                <a:cs typeface="Times New Roman" pitchFamily="18" charset="0"/>
              </a:rPr>
              <a:t>спецэффекты – для антуража. </a:t>
            </a:r>
            <a:r>
              <a:rPr lang="ru-RU" dirty="0" smtClean="0">
                <a:solidFill>
                  <a:srgbClr val="002060"/>
                </a:solidFill>
                <a:latin typeface="Times New Roman" pitchFamily="18" charset="0"/>
                <a:cs typeface="Times New Roman" pitchFamily="18" charset="0"/>
              </a:rPr>
              <a:t>Например, оформляют группу по теме занятия, загромождают помещение различными декорациями. На детей все наваливается, и они не знают, как им действовать. Воспитанникам </a:t>
            </a:r>
            <a:r>
              <a:rPr lang="ru-RU" b="1" dirty="0" smtClean="0">
                <a:solidFill>
                  <a:srgbClr val="002060"/>
                </a:solidFill>
                <a:latin typeface="Times New Roman" pitchFamily="18" charset="0"/>
                <a:cs typeface="Times New Roman" pitchFamily="18" charset="0"/>
              </a:rPr>
              <a:t>нужен не антураж, а четкие инструкции: </a:t>
            </a:r>
            <a:r>
              <a:rPr lang="ru-RU" dirty="0" smtClean="0">
                <a:solidFill>
                  <a:srgbClr val="002060"/>
                </a:solidFill>
                <a:latin typeface="Times New Roman" pitchFamily="18" charset="0"/>
                <a:cs typeface="Times New Roman" pitchFamily="18" charset="0"/>
              </a:rPr>
              <a:t>педагог сказал, и они уже представили, что в лесу. В при этом никаких елок в группе нет. Есть педагог, есть дети, а все остальное – какие-то приспособления для самого педагога. Например, сумочка, в которой нужные для занятия картинки.</a:t>
            </a:r>
          </a:p>
          <a:p>
            <a:r>
              <a:rPr lang="ru-RU" dirty="0" smtClean="0">
                <a:solidFill>
                  <a:srgbClr val="002060"/>
                </a:solidFill>
                <a:latin typeface="Times New Roman" pitchFamily="18" charset="0"/>
                <a:cs typeface="Times New Roman" pitchFamily="18" charset="0"/>
              </a:rPr>
              <a:t>Уметь </a:t>
            </a:r>
            <a:r>
              <a:rPr lang="ru-RU" b="1" dirty="0" smtClean="0">
                <a:solidFill>
                  <a:srgbClr val="002060"/>
                </a:solidFill>
                <a:latin typeface="Times New Roman" pitchFamily="18" charset="0"/>
                <a:cs typeface="Times New Roman" pitchFamily="18" charset="0"/>
              </a:rPr>
              <a:t>давать детям четкие инструкции</a:t>
            </a:r>
            <a:r>
              <a:rPr lang="ru-RU" dirty="0" smtClean="0">
                <a:solidFill>
                  <a:srgbClr val="002060"/>
                </a:solidFill>
                <a:latin typeface="Times New Roman" pitchFamily="18" charset="0"/>
                <a:cs typeface="Times New Roman" pitchFamily="18" charset="0"/>
              </a:rPr>
              <a:t> – очень важный навык. Он нужен и для занятий в группе по плану, и когда педагог показывает открытое занятие или проводит занятие с детьми в другом детском саду в рамках конкурсного соревнования.</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1475656" y="980728"/>
            <a:ext cx="5256584" cy="2308324"/>
          </a:xfrm>
          <a:prstGeom prst="rect">
            <a:avLst/>
          </a:prstGeom>
        </p:spPr>
        <p:txBody>
          <a:bodyPr wrap="square">
            <a:spAutoFit/>
          </a:bodyPr>
          <a:lstStyle/>
          <a:p>
            <a:r>
              <a:rPr lang="ru-RU" b="1" dirty="0" smtClean="0">
                <a:solidFill>
                  <a:srgbClr val="002060"/>
                </a:solidFill>
                <a:latin typeface="Times New Roman" pitchFamily="18" charset="0"/>
                <a:cs typeface="Times New Roman" pitchFamily="18" charset="0"/>
              </a:rPr>
              <a:t>Маркер для воспитателя.</a:t>
            </a:r>
            <a:r>
              <a:rPr lang="ru-RU" dirty="0" smtClean="0"/>
              <a:t> </a:t>
            </a:r>
          </a:p>
          <a:p>
            <a:r>
              <a:rPr lang="ru-RU" dirty="0" smtClean="0">
                <a:solidFill>
                  <a:srgbClr val="002060"/>
                </a:solidFill>
                <a:latin typeface="Times New Roman" pitchFamily="18" charset="0"/>
                <a:cs typeface="Times New Roman" pitchFamily="18" charset="0"/>
              </a:rPr>
              <a:t>Занятие можно считать </a:t>
            </a:r>
            <a:r>
              <a:rPr lang="ru-RU" b="1" dirty="0" smtClean="0">
                <a:solidFill>
                  <a:srgbClr val="002060"/>
                </a:solidFill>
                <a:latin typeface="Times New Roman" pitchFamily="18" charset="0"/>
                <a:cs typeface="Times New Roman" pitchFamily="18" charset="0"/>
              </a:rPr>
              <a:t>успешным</a:t>
            </a:r>
            <a:r>
              <a:rPr lang="ru-RU" dirty="0" smtClean="0">
                <a:solidFill>
                  <a:srgbClr val="002060"/>
                </a:solidFill>
                <a:latin typeface="Times New Roman" pitchFamily="18" charset="0"/>
                <a:cs typeface="Times New Roman" pitchFamily="18" charset="0"/>
              </a:rPr>
              <a:t>, если педагог дает детям четкие инструкции, и они им следуют. При этом </a:t>
            </a:r>
            <a:r>
              <a:rPr lang="ru-RU" b="1" dirty="0" smtClean="0">
                <a:solidFill>
                  <a:srgbClr val="002060"/>
                </a:solidFill>
                <a:latin typeface="Times New Roman" pitchFamily="18" charset="0"/>
                <a:cs typeface="Times New Roman" pitchFamily="18" charset="0"/>
              </a:rPr>
              <a:t>педагог хорошо подготовлен</a:t>
            </a:r>
            <a:r>
              <a:rPr lang="ru-RU" dirty="0" smtClean="0">
                <a:solidFill>
                  <a:srgbClr val="002060"/>
                </a:solidFill>
                <a:latin typeface="Times New Roman" pitchFamily="18" charset="0"/>
                <a:cs typeface="Times New Roman" pitchFamily="18" charset="0"/>
              </a:rPr>
              <a:t> – свободно общается с воспитанниками и не подглядывает в конспект. Для решения задач он использует необходимые материалы и оборудование, которые не отвлекают детей.</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611560" y="751344"/>
            <a:ext cx="6246440" cy="3970318"/>
          </a:xfrm>
          <a:prstGeom prst="rect">
            <a:avLst/>
          </a:prstGeom>
        </p:spPr>
        <p:txBody>
          <a:bodyPr wrap="square">
            <a:spAutoFit/>
          </a:bodyPr>
          <a:lstStyle/>
          <a:p>
            <a:r>
              <a:rPr lang="ru-RU" b="1" dirty="0" smtClean="0">
                <a:solidFill>
                  <a:srgbClr val="002060"/>
                </a:solidFill>
                <a:latin typeface="Times New Roman" pitchFamily="18" charset="0"/>
                <a:cs typeface="Times New Roman" pitchFamily="18" charset="0"/>
              </a:rPr>
              <a:t>Проводить рефлексию</a:t>
            </a:r>
          </a:p>
          <a:p>
            <a:r>
              <a:rPr lang="ru-RU" b="1" dirty="0" smtClean="0">
                <a:solidFill>
                  <a:srgbClr val="002060"/>
                </a:solidFill>
                <a:latin typeface="Times New Roman" pitchFamily="18" charset="0"/>
                <a:cs typeface="Times New Roman" pitchFamily="18" charset="0"/>
              </a:rPr>
              <a:t>Рефлексия</a:t>
            </a:r>
            <a:r>
              <a:rPr lang="ru-RU" dirty="0" smtClean="0">
                <a:solidFill>
                  <a:srgbClr val="002060"/>
                </a:solidFill>
                <a:latin typeface="Times New Roman" pitchFamily="18" charset="0"/>
                <a:cs typeface="Times New Roman" pitchFamily="18" charset="0"/>
              </a:rPr>
              <a:t> – это умение фиксировать и анализировать собственные мысли и эмоции, поведение и самочувствие, характер, склонности и личностные черты, ценности, желания и внутренние побуждения. Есть педагоги, которые считают, что дошкольники не могут </a:t>
            </a:r>
            <a:r>
              <a:rPr lang="ru-RU" dirty="0" err="1" smtClean="0">
                <a:solidFill>
                  <a:srgbClr val="002060"/>
                </a:solidFill>
                <a:latin typeface="Times New Roman" pitchFamily="18" charset="0"/>
                <a:cs typeface="Times New Roman" pitchFamily="18" charset="0"/>
              </a:rPr>
              <a:t>рефлексировать</a:t>
            </a:r>
            <a:r>
              <a:rPr lang="ru-RU" dirty="0" smtClean="0">
                <a:solidFill>
                  <a:srgbClr val="002060"/>
                </a:solidFill>
                <a:latin typeface="Times New Roman" pitchFamily="18" charset="0"/>
                <a:cs typeface="Times New Roman" pitchFamily="18" charset="0"/>
              </a:rPr>
              <a:t> в силу возрастных особенностей, и поэтому пропускают этап рефлексии на занятиях.</a:t>
            </a:r>
          </a:p>
          <a:p>
            <a:r>
              <a:rPr lang="ru-RU" dirty="0" smtClean="0">
                <a:solidFill>
                  <a:srgbClr val="002060"/>
                </a:solidFill>
                <a:latin typeface="Times New Roman" pitchFamily="18" charset="0"/>
                <a:cs typeface="Times New Roman" pitchFamily="18" charset="0"/>
              </a:rPr>
              <a:t>Если педагог не подводит итоги, на занятии нет рефлексивных моментов, то сыпется структура деятельности – нет деятельностного подхода, который лежит в основе ФГОС ДО. Поэтому задача педагога – найти формы подведения итогов, чтобы провести рефлексию на доступном детям уровне с учетом их возраста.</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0" y="476672"/>
            <a:ext cx="6858000" cy="5909310"/>
          </a:xfrm>
          <a:prstGeom prst="rect">
            <a:avLst/>
          </a:prstGeom>
        </p:spPr>
        <p:txBody>
          <a:bodyPr wrap="square">
            <a:spAutoFit/>
          </a:bodyPr>
          <a:lstStyle/>
          <a:p>
            <a:r>
              <a:rPr lang="ru-RU" dirty="0" smtClean="0">
                <a:solidFill>
                  <a:srgbClr val="002060"/>
                </a:solidFill>
                <a:latin typeface="Times New Roman" pitchFamily="18" charset="0"/>
                <a:cs typeface="Times New Roman" pitchFamily="18" charset="0"/>
              </a:rPr>
              <a:t>	В детском саду могут быть </a:t>
            </a:r>
            <a:r>
              <a:rPr lang="ru-RU" b="1" dirty="0" smtClean="0">
                <a:solidFill>
                  <a:srgbClr val="002060"/>
                </a:solidFill>
                <a:latin typeface="Times New Roman" pitchFamily="18" charset="0"/>
                <a:cs typeface="Times New Roman" pitchFamily="18" charset="0"/>
              </a:rPr>
              <a:t>разные формы рефлексии</a:t>
            </a:r>
            <a:r>
              <a:rPr lang="ru-RU" dirty="0" smtClean="0">
                <a:solidFill>
                  <a:srgbClr val="002060"/>
                </a:solidFill>
                <a:latin typeface="Times New Roman" pitchFamily="18" charset="0"/>
                <a:cs typeface="Times New Roman" pitchFamily="18" charset="0"/>
              </a:rPr>
              <a:t>, например: индивидуальный или общий разговор, рисунки, фотографии, видео. </a:t>
            </a:r>
          </a:p>
          <a:p>
            <a:r>
              <a:rPr lang="ru-RU" dirty="0" smtClean="0">
                <a:solidFill>
                  <a:srgbClr val="002060"/>
                </a:solidFill>
                <a:latin typeface="Times New Roman" pitchFamily="18" charset="0"/>
                <a:cs typeface="Times New Roman" pitchFamily="18" charset="0"/>
              </a:rPr>
              <a:t>Но ситуации бывают разные, и не всегда на занятии педагогу доступны материалы. Поэтому рефлексия может быть отсроченная, когда занятие закончилось, а потом педагог что-то проговаривает с детьми. То есть занятие может быть с открытым концом. Особенно это допустимо для продуктивных видов деятельности, когда дети вовлечены в процесс и их не хочется отрывать. </a:t>
            </a:r>
            <a:r>
              <a:rPr lang="ru-RU" b="1" dirty="0" smtClean="0">
                <a:solidFill>
                  <a:srgbClr val="002060"/>
                </a:solidFill>
                <a:latin typeface="Times New Roman" pitchFamily="18" charset="0"/>
                <a:cs typeface="Times New Roman" pitchFamily="18" charset="0"/>
              </a:rPr>
              <a:t>Но некий общий разговор с целью подвести итоги деятельности все равно важен.</a:t>
            </a:r>
          </a:p>
          <a:p>
            <a:r>
              <a:rPr lang="ru-RU" dirty="0" smtClean="0">
                <a:solidFill>
                  <a:srgbClr val="002060"/>
                </a:solidFill>
                <a:latin typeface="Times New Roman" pitchFamily="18" charset="0"/>
                <a:cs typeface="Times New Roman" pitchFamily="18" charset="0"/>
              </a:rPr>
              <a:t>Часто педагоги подводят итоги занятия с помощью вопроса «Вам понравилось?». Но это закрытый вопрос, на который дети ответят либо да, либо нет. Далее может следовать вопрос «А что вам понравилось?», и дети хором отвечают «Все!». На этом рефлексия заканчивается. Педагог не развивает разговор с детьми дальше, хотя это вопрос хороший – открытый. Причина – не хватило времени, например, если это было открытое занятие или детям пора на прогулку.</a:t>
            </a:r>
          </a:p>
          <a:p>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323528" y="335846"/>
            <a:ext cx="6534472" cy="4524315"/>
          </a:xfrm>
          <a:prstGeom prst="rect">
            <a:avLst/>
          </a:prstGeom>
        </p:spPr>
        <p:txBody>
          <a:bodyPr wrap="square">
            <a:spAutoFit/>
          </a:bodyPr>
          <a:lstStyle/>
          <a:p>
            <a:r>
              <a:rPr lang="ru-RU" dirty="0" smtClean="0">
                <a:solidFill>
                  <a:srgbClr val="002060"/>
                </a:solidFill>
                <a:latin typeface="Times New Roman" pitchFamily="18" charset="0"/>
                <a:cs typeface="Times New Roman" pitchFamily="18" charset="0"/>
              </a:rPr>
              <a:t>	Вопросы во время рефлексии педагоги чаще задают старшим дошкольникам. Однако их можно задавать и </a:t>
            </a:r>
            <a:r>
              <a:rPr lang="ru-RU" b="1" dirty="0" smtClean="0">
                <a:solidFill>
                  <a:srgbClr val="002060"/>
                </a:solidFill>
                <a:latin typeface="Times New Roman" pitchFamily="18" charset="0"/>
                <a:cs typeface="Times New Roman" pitchFamily="18" charset="0"/>
              </a:rPr>
              <a:t>младшим</a:t>
            </a:r>
            <a:r>
              <a:rPr lang="ru-RU" dirty="0" smtClean="0">
                <a:solidFill>
                  <a:srgbClr val="002060"/>
                </a:solidFill>
                <a:latin typeface="Times New Roman" pitchFamily="18" charset="0"/>
                <a:cs typeface="Times New Roman" pitchFamily="18" charset="0"/>
              </a:rPr>
              <a:t>. Ошибочно думать, что они маленькие и многого не понимают. </a:t>
            </a:r>
            <a:r>
              <a:rPr lang="ru-RU" b="1" dirty="0" smtClean="0">
                <a:solidFill>
                  <a:srgbClr val="002060"/>
                </a:solidFill>
                <a:latin typeface="Times New Roman" pitchFamily="18" charset="0"/>
                <a:cs typeface="Times New Roman" pitchFamily="18" charset="0"/>
              </a:rPr>
              <a:t>Плохо, когда педагог задает детям вопрос и сам же на него отвечает, потому что торопится</a:t>
            </a:r>
            <a:r>
              <a:rPr lang="ru-RU" dirty="0" smtClean="0">
                <a:solidFill>
                  <a:srgbClr val="002060"/>
                </a:solidFill>
                <a:latin typeface="Times New Roman" pitchFamily="18" charset="0"/>
                <a:cs typeface="Times New Roman" pitchFamily="18" charset="0"/>
              </a:rPr>
              <a:t>. Так он не дает детям осмыслить вопрос и сформулировать ответ. Поэтому важно не только правильно проводить рефлексию, но и планировать этот этап занятия.</a:t>
            </a:r>
          </a:p>
          <a:p>
            <a:endParaRPr lang="ru-RU" dirty="0" smtClean="0">
              <a:solidFill>
                <a:srgbClr val="002060"/>
              </a:solidFill>
              <a:latin typeface="Times New Roman" pitchFamily="18" charset="0"/>
              <a:cs typeface="Times New Roman" pitchFamily="18" charset="0"/>
            </a:endParaRPr>
          </a:p>
          <a:p>
            <a:pPr algn="ctr"/>
            <a:r>
              <a:rPr lang="ru-RU" b="1" dirty="0" smtClean="0">
                <a:solidFill>
                  <a:srgbClr val="002060"/>
                </a:solidFill>
                <a:latin typeface="Times New Roman" pitchFamily="18" charset="0"/>
                <a:cs typeface="Times New Roman" pitchFamily="18" charset="0"/>
              </a:rPr>
              <a:t>Маркер для воспитателя.</a:t>
            </a:r>
            <a:r>
              <a:rPr lang="ru-RU" dirty="0" smtClean="0">
                <a:solidFill>
                  <a:srgbClr val="002060"/>
                </a:solidFill>
                <a:latin typeface="Times New Roman" pitchFamily="18" charset="0"/>
                <a:cs typeface="Times New Roman" pitchFamily="18" charset="0"/>
              </a:rPr>
              <a:t> </a:t>
            </a:r>
          </a:p>
          <a:p>
            <a:r>
              <a:rPr lang="ru-RU" dirty="0" smtClean="0">
                <a:solidFill>
                  <a:srgbClr val="002060"/>
                </a:solidFill>
                <a:latin typeface="Times New Roman" pitchFamily="18" charset="0"/>
                <a:cs typeface="Times New Roman" pitchFamily="18" charset="0"/>
              </a:rPr>
              <a:t>	Хорошим показателем будет то, что педагог оставляет время в конце занятия, чтобы подвести итоги. На этапе рефлексии он задает детям открытые вопросы, дает им возможность высказаться, осмыслить деятельность, которой они занимались. Приемы, которые помогут педагогам сделать занятия интересными для детей, смотрите в памятке.</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252536" y="0"/>
            <a:ext cx="9525000" cy="7143750"/>
          </a:xfrm>
          <a:prstGeom prst="rect">
            <a:avLst/>
          </a:prstGeom>
          <a:noFill/>
        </p:spPr>
      </p:pic>
      <p:sp>
        <p:nvSpPr>
          <p:cNvPr id="5" name="TextBox 4"/>
          <p:cNvSpPr txBox="1"/>
          <p:nvPr/>
        </p:nvSpPr>
        <p:spPr>
          <a:xfrm>
            <a:off x="2051720" y="692696"/>
            <a:ext cx="4176464" cy="646331"/>
          </a:xfrm>
          <a:prstGeom prst="rect">
            <a:avLst/>
          </a:prstGeom>
          <a:noFill/>
        </p:spPr>
        <p:txBody>
          <a:bodyPr wrap="square" rtlCol="0">
            <a:spAutoFit/>
          </a:bodyPr>
          <a:lstStyle/>
          <a:p>
            <a:r>
              <a:rPr lang="ru-RU" dirty="0" smtClean="0">
                <a:solidFill>
                  <a:srgbClr val="002060"/>
                </a:solidFill>
                <a:latin typeface="Times New Roman" pitchFamily="18" charset="0"/>
                <a:cs typeface="Times New Roman" pitchFamily="18" charset="0"/>
              </a:rPr>
              <a:t>Что такое   </a:t>
            </a:r>
            <a:r>
              <a:rPr lang="ru-RU" b="1" dirty="0" smtClean="0">
                <a:solidFill>
                  <a:srgbClr val="FF0000"/>
                </a:solidFill>
                <a:latin typeface="Times New Roman" pitchFamily="18" charset="0"/>
                <a:cs typeface="Times New Roman" pitchFamily="18" charset="0"/>
              </a:rPr>
              <a:t>ЗАНЯТИЕ?</a:t>
            </a:r>
          </a:p>
          <a:p>
            <a:endParaRPr lang="ru-RU" dirty="0"/>
          </a:p>
        </p:txBody>
      </p:sp>
      <p:sp>
        <p:nvSpPr>
          <p:cNvPr id="6" name="TextBox 5"/>
          <p:cNvSpPr txBox="1"/>
          <p:nvPr/>
        </p:nvSpPr>
        <p:spPr>
          <a:xfrm>
            <a:off x="179512" y="1268760"/>
            <a:ext cx="7354105" cy="4801314"/>
          </a:xfrm>
          <a:prstGeom prst="rect">
            <a:avLst/>
          </a:prstGeom>
          <a:noFill/>
        </p:spPr>
        <p:txBody>
          <a:bodyPr wrap="square" rtlCol="0">
            <a:spAutoFit/>
          </a:bodyPr>
          <a:lstStyle/>
          <a:p>
            <a:pPr algn="ctr"/>
            <a:r>
              <a:rPr lang="ru-RU" b="1" dirty="0" smtClean="0">
                <a:solidFill>
                  <a:srgbClr val="002060"/>
                </a:solidFill>
                <a:latin typeface="Times New Roman" pitchFamily="18" charset="0"/>
                <a:cs typeface="Times New Roman" pitchFamily="18" charset="0"/>
              </a:rPr>
              <a:t>	Занимательное и интересное для детей дело,</a:t>
            </a:r>
          </a:p>
          <a:p>
            <a:pPr algn="ctr"/>
            <a:r>
              <a:rPr lang="ru-RU" b="1" dirty="0" smtClean="0">
                <a:solidFill>
                  <a:srgbClr val="002060"/>
                </a:solidFill>
                <a:latin typeface="Times New Roman" pitchFamily="18" charset="0"/>
                <a:cs typeface="Times New Roman" pitchFamily="18" charset="0"/>
              </a:rPr>
              <a:t> которое их развивает,</a:t>
            </a:r>
          </a:p>
          <a:p>
            <a:r>
              <a:rPr lang="ru-RU" dirty="0" smtClean="0">
                <a:solidFill>
                  <a:srgbClr val="002060"/>
                </a:solidFill>
                <a:latin typeface="Times New Roman" pitchFamily="18" charset="0"/>
                <a:cs typeface="Times New Roman" pitchFamily="18" charset="0"/>
              </a:rPr>
              <a:t> – так определяет занятие ФОП ДО.</a:t>
            </a:r>
          </a:p>
          <a:p>
            <a:r>
              <a:rPr lang="ru-RU" dirty="0" smtClean="0">
                <a:solidFill>
                  <a:srgbClr val="002060"/>
                </a:solidFill>
                <a:latin typeface="Times New Roman" pitchFamily="18" charset="0"/>
                <a:cs typeface="Times New Roman" pitchFamily="18" charset="0"/>
              </a:rPr>
              <a:t> 	Оно может быть в виде</a:t>
            </a:r>
          </a:p>
          <a:p>
            <a:r>
              <a:rPr lang="ru-RU" dirty="0" smtClean="0">
                <a:solidFill>
                  <a:srgbClr val="002060"/>
                </a:solidFill>
                <a:latin typeface="Times New Roman" pitchFamily="18" charset="0"/>
                <a:cs typeface="Times New Roman" pitchFamily="18" charset="0"/>
              </a:rPr>
              <a:t> образовательных и проблемно-обучающих ситуаций, </a:t>
            </a:r>
          </a:p>
          <a:p>
            <a:r>
              <a:rPr lang="ru-RU" dirty="0" smtClean="0">
                <a:solidFill>
                  <a:srgbClr val="002060"/>
                </a:solidFill>
                <a:latin typeface="Times New Roman" pitchFamily="18" charset="0"/>
                <a:cs typeface="Times New Roman" pitchFamily="18" charset="0"/>
              </a:rPr>
              <a:t>тематических событий, </a:t>
            </a:r>
          </a:p>
          <a:p>
            <a:r>
              <a:rPr lang="ru-RU" dirty="0" smtClean="0">
                <a:solidFill>
                  <a:srgbClr val="002060"/>
                </a:solidFill>
                <a:latin typeface="Times New Roman" pitchFamily="18" charset="0"/>
                <a:cs typeface="Times New Roman" pitchFamily="18" charset="0"/>
              </a:rPr>
              <a:t>проектной деятельности,</a:t>
            </a:r>
          </a:p>
          <a:p>
            <a:r>
              <a:rPr lang="ru-RU" dirty="0" smtClean="0">
                <a:solidFill>
                  <a:srgbClr val="002060"/>
                </a:solidFill>
                <a:latin typeface="Times New Roman" pitchFamily="18" charset="0"/>
                <a:cs typeface="Times New Roman" pitchFamily="18" charset="0"/>
              </a:rPr>
              <a:t> творческих и исследовательских проектов и т. д. </a:t>
            </a:r>
          </a:p>
          <a:p>
            <a:r>
              <a:rPr lang="ru-RU" dirty="0" smtClean="0">
                <a:solidFill>
                  <a:srgbClr val="002060"/>
                </a:solidFill>
                <a:latin typeface="Times New Roman" pitchFamily="18" charset="0"/>
                <a:cs typeface="Times New Roman" pitchFamily="18" charset="0"/>
              </a:rPr>
              <a:t>	Педагог это решает самостоятельно. </a:t>
            </a:r>
          </a:p>
          <a:p>
            <a:r>
              <a:rPr lang="ru-RU" dirty="0" smtClean="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Занятие не регламентирует образовательный процесс.</a:t>
            </a:r>
          </a:p>
          <a:p>
            <a:r>
              <a:rPr lang="ru-RU" dirty="0" smtClean="0">
                <a:solidFill>
                  <a:srgbClr val="002060"/>
                </a:solidFill>
                <a:latin typeface="Times New Roman" pitchFamily="18" charset="0"/>
                <a:cs typeface="Times New Roman" pitchFamily="18" charset="0"/>
              </a:rPr>
              <a:t> 	Главное, чтобы в рамках времени, </a:t>
            </a:r>
          </a:p>
          <a:p>
            <a:r>
              <a:rPr lang="ru-RU" dirty="0" smtClean="0">
                <a:solidFill>
                  <a:srgbClr val="002060"/>
                </a:solidFill>
                <a:latin typeface="Times New Roman" pitchFamily="18" charset="0"/>
                <a:cs typeface="Times New Roman" pitchFamily="18" charset="0"/>
              </a:rPr>
              <a:t> которое отведено на совместную с детьми деятельность,</a:t>
            </a:r>
          </a:p>
          <a:p>
            <a:r>
              <a:rPr lang="ru-RU" dirty="0" smtClean="0">
                <a:solidFill>
                  <a:srgbClr val="002060"/>
                </a:solidFill>
                <a:latin typeface="Times New Roman" pitchFamily="18" charset="0"/>
                <a:cs typeface="Times New Roman" pitchFamily="18" charset="0"/>
              </a:rPr>
              <a:t> педагог учитывал их интересы, желания,</a:t>
            </a:r>
          </a:p>
          <a:p>
            <a:r>
              <a:rPr lang="ru-RU" dirty="0" smtClean="0">
                <a:solidFill>
                  <a:srgbClr val="002060"/>
                </a:solidFill>
                <a:latin typeface="Times New Roman" pitchFamily="18" charset="0"/>
                <a:cs typeface="Times New Roman" pitchFamily="18" charset="0"/>
              </a:rPr>
              <a:t> образовательные потребности. </a:t>
            </a:r>
          </a:p>
          <a:p>
            <a:r>
              <a:rPr lang="ru-RU" dirty="0" smtClean="0">
                <a:solidFill>
                  <a:srgbClr val="002060"/>
                </a:solidFill>
                <a:latin typeface="Times New Roman" pitchFamily="18" charset="0"/>
                <a:cs typeface="Times New Roman" pitchFamily="18" charset="0"/>
              </a:rPr>
              <a:t>На первый взгляд, все это знакомо,  но федеральная образовательная программа  мотивирует искать баланс между дидактикой и базовыми</a:t>
            </a:r>
          </a:p>
          <a:p>
            <a:r>
              <a:rPr lang="ru-RU" dirty="0" smtClean="0">
                <a:solidFill>
                  <a:srgbClr val="002060"/>
                </a:solidFill>
                <a:latin typeface="Times New Roman" pitchFamily="18" charset="0"/>
                <a:cs typeface="Times New Roman" pitchFamily="18" charset="0"/>
              </a:rPr>
              <a:t> дидактическими принципами и строить занятия по-новому.</a:t>
            </a:r>
            <a:endParaRPr lang="ru-RU" b="1"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80528" y="0"/>
            <a:ext cx="9525000" cy="7143750"/>
          </a:xfrm>
          <a:prstGeom prst="rect">
            <a:avLst/>
          </a:prstGeom>
          <a:noFill/>
        </p:spPr>
      </p:pic>
      <p:sp>
        <p:nvSpPr>
          <p:cNvPr id="5" name="TextBox 4"/>
          <p:cNvSpPr txBox="1"/>
          <p:nvPr/>
        </p:nvSpPr>
        <p:spPr>
          <a:xfrm>
            <a:off x="0" y="476672"/>
            <a:ext cx="7576626" cy="5632311"/>
          </a:xfrm>
          <a:prstGeom prst="rect">
            <a:avLst/>
          </a:prstGeom>
          <a:noFill/>
        </p:spPr>
        <p:txBody>
          <a:bodyPr wrap="none" rtlCol="0">
            <a:spAutoFit/>
          </a:bodyPr>
          <a:lstStyle/>
          <a:p>
            <a:pPr algn="ctr"/>
            <a:r>
              <a:rPr lang="ru-RU" b="1" dirty="0" smtClean="0">
                <a:solidFill>
                  <a:srgbClr val="002060"/>
                </a:solidFill>
                <a:latin typeface="Times New Roman" pitchFamily="18" charset="0"/>
                <a:cs typeface="Times New Roman" pitchFamily="18" charset="0"/>
              </a:rPr>
              <a:t>Приемы, которые сделают занятие интересным</a:t>
            </a:r>
          </a:p>
          <a:p>
            <a:pPr algn="ctr"/>
            <a:r>
              <a:rPr lang="ru-RU" b="1" dirty="0" smtClean="0">
                <a:solidFill>
                  <a:srgbClr val="002060"/>
                </a:solidFill>
                <a:latin typeface="Times New Roman" pitchFamily="18" charset="0"/>
                <a:cs typeface="Times New Roman" pitchFamily="18" charset="0"/>
              </a:rPr>
              <a:t> и помогут решить задачи ФОП.</a:t>
            </a:r>
          </a:p>
          <a:p>
            <a:endParaRPr lang="ru-RU" dirty="0" smtClean="0">
              <a:solidFill>
                <a:srgbClr val="002060"/>
              </a:solidFill>
              <a:latin typeface="Times New Roman" pitchFamily="18" charset="0"/>
              <a:cs typeface="Times New Roman" pitchFamily="18" charset="0"/>
            </a:endParaRPr>
          </a:p>
          <a:p>
            <a:pPr marL="342900" indent="-342900">
              <a:buAutoNum type="arabicPeriod"/>
            </a:pPr>
            <a:r>
              <a:rPr lang="ru-RU" b="1" i="1" dirty="0" smtClean="0">
                <a:solidFill>
                  <a:srgbClr val="FF0000"/>
                </a:solidFill>
                <a:latin typeface="Times New Roman" pitchFamily="18" charset="0"/>
                <a:cs typeface="Times New Roman" pitchFamily="18" charset="0"/>
              </a:rPr>
              <a:t>Опирайтесь на опыт детей.</a:t>
            </a:r>
          </a:p>
          <a:p>
            <a:pPr marL="342900" indent="-342900"/>
            <a:r>
              <a:rPr lang="ru-RU" dirty="0" smtClean="0">
                <a:solidFill>
                  <a:srgbClr val="002060"/>
                </a:solidFill>
                <a:latin typeface="Times New Roman" pitchFamily="18" charset="0"/>
                <a:cs typeface="Times New Roman" pitchFamily="18" charset="0"/>
              </a:rPr>
              <a:t>Прежде чем рассказывать о чем – то, выясните, </a:t>
            </a:r>
          </a:p>
          <a:p>
            <a:pPr marL="342900" indent="-342900"/>
            <a:r>
              <a:rPr lang="ru-RU" dirty="0" smtClean="0">
                <a:solidFill>
                  <a:srgbClr val="002060"/>
                </a:solidFill>
                <a:latin typeface="Times New Roman" pitchFamily="18" charset="0"/>
                <a:cs typeface="Times New Roman" pitchFamily="18" charset="0"/>
              </a:rPr>
              <a:t>знает ли кто – нибудь из детей, о чем вы собираетесь</a:t>
            </a:r>
          </a:p>
          <a:p>
            <a:pPr marL="342900" indent="-342900"/>
            <a:r>
              <a:rPr lang="ru-RU" dirty="0" smtClean="0">
                <a:solidFill>
                  <a:srgbClr val="002060"/>
                </a:solidFill>
                <a:latin typeface="Times New Roman" pitchFamily="18" charset="0"/>
                <a:cs typeface="Times New Roman" pitchFamily="18" charset="0"/>
              </a:rPr>
              <a:t>размышлять. Обычно в группе  всегда найдется продвинутый сверстник, </a:t>
            </a:r>
          </a:p>
          <a:p>
            <a:pPr marL="342900" indent="-342900"/>
            <a:r>
              <a:rPr lang="ru-RU" dirty="0" smtClean="0">
                <a:solidFill>
                  <a:srgbClr val="002060"/>
                </a:solidFill>
                <a:latin typeface="Times New Roman" pitchFamily="18" charset="0"/>
                <a:cs typeface="Times New Roman" pitchFamily="18" charset="0"/>
              </a:rPr>
              <a:t>который станет вашим помощником в «объяснениях в теме». </a:t>
            </a:r>
          </a:p>
          <a:p>
            <a:pPr marL="342900" indent="-342900"/>
            <a:r>
              <a:rPr lang="ru-RU" dirty="0" smtClean="0">
                <a:solidFill>
                  <a:srgbClr val="002060"/>
                </a:solidFill>
                <a:latin typeface="Times New Roman" pitchFamily="18" charset="0"/>
                <a:cs typeface="Times New Roman" pitchFamily="18" charset="0"/>
              </a:rPr>
              <a:t>Это поможет эмоционально увлечь детей, ведь они вспомнят </a:t>
            </a:r>
          </a:p>
          <a:p>
            <a:pPr marL="342900" indent="-342900"/>
            <a:r>
              <a:rPr lang="ru-RU" dirty="0" smtClean="0">
                <a:solidFill>
                  <a:srgbClr val="002060"/>
                </a:solidFill>
                <a:latin typeface="Times New Roman" pitchFamily="18" charset="0"/>
                <a:cs typeface="Times New Roman" pitchFamily="18" charset="0"/>
              </a:rPr>
              <a:t>свой личный опыт. </a:t>
            </a:r>
          </a:p>
          <a:p>
            <a:pPr marL="342900" indent="-342900"/>
            <a:r>
              <a:rPr lang="ru-RU" b="1" i="1" dirty="0" smtClean="0">
                <a:solidFill>
                  <a:srgbClr val="FF0000"/>
                </a:solidFill>
                <a:latin typeface="Times New Roman" pitchFamily="18" charset="0"/>
                <a:cs typeface="Times New Roman" pitchFamily="18" charset="0"/>
              </a:rPr>
              <a:t>2. Задавайте детям вопросы.</a:t>
            </a:r>
          </a:p>
          <a:p>
            <a:pPr marL="342900" indent="-342900"/>
            <a:r>
              <a:rPr lang="ru-RU" dirty="0" smtClean="0">
                <a:solidFill>
                  <a:srgbClr val="002060"/>
                </a:solidFill>
                <a:latin typeface="Times New Roman" pitchFamily="18" charset="0"/>
                <a:cs typeface="Times New Roman" pitchFamily="18" charset="0"/>
              </a:rPr>
              <a:t>Вопросы – главный помощник в коммуникации. Они могут быть разными: </a:t>
            </a:r>
          </a:p>
          <a:p>
            <a:pPr marL="342900" indent="-342900"/>
            <a:r>
              <a:rPr lang="ru-RU" dirty="0" smtClean="0">
                <a:solidFill>
                  <a:srgbClr val="002060"/>
                </a:solidFill>
                <a:latin typeface="Times New Roman" pitchFamily="18" charset="0"/>
                <a:cs typeface="Times New Roman" pitchFamily="18" charset="0"/>
              </a:rPr>
              <a:t>проблемными, уточняющими, открытыми, уточняющими,  и т.д. </a:t>
            </a:r>
          </a:p>
          <a:p>
            <a:pPr marL="342900" indent="-342900"/>
            <a:r>
              <a:rPr lang="ru-RU" dirty="0" smtClean="0">
                <a:solidFill>
                  <a:srgbClr val="002060"/>
                </a:solidFill>
                <a:latin typeface="Times New Roman" pitchFamily="18" charset="0"/>
                <a:cs typeface="Times New Roman" pitchFamily="18" charset="0"/>
              </a:rPr>
              <a:t>Задавайте вопросы, которые подразумевают </a:t>
            </a:r>
            <a:r>
              <a:rPr lang="ru-RU" dirty="0" err="1" smtClean="0">
                <a:solidFill>
                  <a:srgbClr val="002060"/>
                </a:solidFill>
                <a:latin typeface="Times New Roman" pitchFamily="18" charset="0"/>
                <a:cs typeface="Times New Roman" pitchFamily="18" charset="0"/>
              </a:rPr>
              <a:t>неодносложные</a:t>
            </a:r>
            <a:r>
              <a:rPr lang="ru-RU" dirty="0" smtClean="0">
                <a:solidFill>
                  <a:srgbClr val="002060"/>
                </a:solidFill>
                <a:latin typeface="Times New Roman" pitchFamily="18" charset="0"/>
                <a:cs typeface="Times New Roman" pitchFamily="18" charset="0"/>
              </a:rPr>
              <a:t> ответы. </a:t>
            </a:r>
          </a:p>
          <a:p>
            <a:pPr marL="342900" indent="-342900"/>
            <a:r>
              <a:rPr lang="ru-RU" dirty="0" smtClean="0">
                <a:solidFill>
                  <a:srgbClr val="002060"/>
                </a:solidFill>
                <a:latin typeface="Times New Roman" pitchFamily="18" charset="0"/>
                <a:cs typeface="Times New Roman" pitchFamily="18" charset="0"/>
              </a:rPr>
              <a:t>«Почему так случилось» А что тогда надо сделать? А зачем нам это? и т.д.</a:t>
            </a:r>
          </a:p>
          <a:p>
            <a:pPr marL="342900" indent="-342900"/>
            <a:r>
              <a:rPr lang="ru-RU" dirty="0" smtClean="0">
                <a:solidFill>
                  <a:srgbClr val="002060"/>
                </a:solidFill>
                <a:latin typeface="Times New Roman" pitchFamily="18" charset="0"/>
                <a:cs typeface="Times New Roman" pitchFamily="18" charset="0"/>
              </a:rPr>
              <a:t>Это позволит быстро перейти к теме занятия. Так вы выявите степень</a:t>
            </a:r>
          </a:p>
          <a:p>
            <a:pPr marL="342900" indent="-342900"/>
            <a:r>
              <a:rPr lang="ru-RU" dirty="0" smtClean="0">
                <a:solidFill>
                  <a:srgbClr val="002060"/>
                </a:solidFill>
                <a:latin typeface="Times New Roman" pitchFamily="18" charset="0"/>
                <a:cs typeface="Times New Roman" pitchFamily="18" charset="0"/>
              </a:rPr>
              <a:t> погружения детей в ситуацию и понимания материала. </a:t>
            </a:r>
          </a:p>
          <a:p>
            <a:pPr marL="342900" indent="-342900"/>
            <a:r>
              <a:rPr lang="ru-RU" dirty="0" smtClean="0">
                <a:solidFill>
                  <a:srgbClr val="002060"/>
                </a:solidFill>
                <a:latin typeface="Times New Roman" pitchFamily="18" charset="0"/>
                <a:cs typeface="Times New Roman" pitchFamily="18" charset="0"/>
              </a:rPr>
              <a:t>Но не берите на себя доминирующую роль «</a:t>
            </a:r>
            <a:r>
              <a:rPr lang="ru-RU" dirty="0" err="1" smtClean="0">
                <a:solidFill>
                  <a:srgbClr val="002060"/>
                </a:solidFill>
                <a:latin typeface="Times New Roman" pitchFamily="18" charset="0"/>
                <a:cs typeface="Times New Roman" pitchFamily="18" charset="0"/>
              </a:rPr>
              <a:t>задавателя</a:t>
            </a:r>
            <a:r>
              <a:rPr lang="ru-RU" dirty="0" smtClean="0">
                <a:solidFill>
                  <a:srgbClr val="002060"/>
                </a:solidFill>
                <a:latin typeface="Times New Roman" pitchFamily="18" charset="0"/>
                <a:cs typeface="Times New Roman" pitchFamily="18" charset="0"/>
              </a:rPr>
              <a:t> вопросов», </a:t>
            </a:r>
          </a:p>
          <a:p>
            <a:pPr marL="342900" indent="-342900"/>
            <a:r>
              <a:rPr lang="ru-RU" dirty="0" smtClean="0">
                <a:solidFill>
                  <a:srgbClr val="002060"/>
                </a:solidFill>
                <a:latin typeface="Times New Roman" pitchFamily="18" charset="0"/>
                <a:cs typeface="Times New Roman" pitchFamily="18" charset="0"/>
              </a:rPr>
              <a:t>а тактично и чутко поддерживайте любое желание детей</a:t>
            </a:r>
          </a:p>
          <a:p>
            <a:pPr marL="342900" indent="-342900"/>
            <a:r>
              <a:rPr lang="ru-RU" dirty="0" smtClean="0">
                <a:solidFill>
                  <a:srgbClr val="002060"/>
                </a:solidFill>
                <a:latin typeface="Times New Roman" pitchFamily="18" charset="0"/>
                <a:cs typeface="Times New Roman" pitchFamily="18" charset="0"/>
              </a:rPr>
              <a:t> самим задавать вопросы.</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TextBox 4"/>
          <p:cNvSpPr txBox="1"/>
          <p:nvPr/>
        </p:nvSpPr>
        <p:spPr>
          <a:xfrm>
            <a:off x="179512" y="404664"/>
            <a:ext cx="7565469" cy="6186309"/>
          </a:xfrm>
          <a:prstGeom prst="rect">
            <a:avLst/>
          </a:prstGeom>
          <a:noFill/>
        </p:spPr>
        <p:txBody>
          <a:bodyPr wrap="none" rtlCol="0">
            <a:spAutoFit/>
          </a:bodyPr>
          <a:lstStyle/>
          <a:p>
            <a:r>
              <a:rPr lang="ru-RU" b="1" i="1" dirty="0" smtClean="0">
                <a:solidFill>
                  <a:srgbClr val="FF0000"/>
                </a:solidFill>
                <a:latin typeface="Times New Roman" pitchFamily="18" charset="0"/>
                <a:cs typeface="Times New Roman" pitchFamily="18" charset="0"/>
              </a:rPr>
              <a:t>3. Принимайте любые ответы детей.</a:t>
            </a:r>
          </a:p>
          <a:p>
            <a:r>
              <a:rPr lang="ru-RU" dirty="0" smtClean="0">
                <a:solidFill>
                  <a:srgbClr val="002060"/>
                </a:solidFill>
                <a:latin typeface="Times New Roman" pitchFamily="18" charset="0"/>
                <a:cs typeface="Times New Roman" pitchFamily="18" charset="0"/>
              </a:rPr>
              <a:t>Педагогу должны быть важны любые ответы, </a:t>
            </a:r>
          </a:p>
          <a:p>
            <a:r>
              <a:rPr lang="ru-RU" dirty="0" smtClean="0">
                <a:solidFill>
                  <a:srgbClr val="002060"/>
                </a:solidFill>
                <a:latin typeface="Times New Roman" pitchFamily="18" charset="0"/>
                <a:cs typeface="Times New Roman" pitchFamily="18" charset="0"/>
              </a:rPr>
              <a:t>даже самые фантастические, без детской боязни ошибиться или </a:t>
            </a:r>
          </a:p>
          <a:p>
            <a:r>
              <a:rPr lang="ru-RU" dirty="0" smtClean="0">
                <a:solidFill>
                  <a:srgbClr val="002060"/>
                </a:solidFill>
                <a:latin typeface="Times New Roman" pitchFamily="18" charset="0"/>
                <a:cs typeface="Times New Roman" pitchFamily="18" charset="0"/>
              </a:rPr>
              <a:t>ответить неправильно. На основе их ответов размышляйте вместе</a:t>
            </a:r>
          </a:p>
          <a:p>
            <a:r>
              <a:rPr lang="ru-RU" dirty="0" smtClean="0">
                <a:solidFill>
                  <a:srgbClr val="002060"/>
                </a:solidFill>
                <a:latin typeface="Times New Roman" pitchFamily="18" charset="0"/>
                <a:cs typeface="Times New Roman" pitchFamily="18" charset="0"/>
              </a:rPr>
              <a:t> с детьми, почему то или иное предложение вы сейчас реализовать</a:t>
            </a:r>
          </a:p>
          <a:p>
            <a:r>
              <a:rPr lang="ru-RU" dirty="0" smtClean="0">
                <a:solidFill>
                  <a:srgbClr val="002060"/>
                </a:solidFill>
                <a:latin typeface="Times New Roman" pitchFamily="18" charset="0"/>
                <a:cs typeface="Times New Roman" pitchFamily="18" charset="0"/>
              </a:rPr>
              <a:t> вместе не можете, что нужно подготовить для этого или, может быть, </a:t>
            </a:r>
          </a:p>
          <a:p>
            <a:r>
              <a:rPr lang="ru-RU" dirty="0" smtClean="0">
                <a:solidFill>
                  <a:srgbClr val="002060"/>
                </a:solidFill>
                <a:latin typeface="Times New Roman" pitchFamily="18" charset="0"/>
                <a:cs typeface="Times New Roman" pitchFamily="18" charset="0"/>
              </a:rPr>
              <a:t>«на  данном этапе развития мира» это вообще невозможно осуществить».</a:t>
            </a:r>
          </a:p>
          <a:p>
            <a:r>
              <a:rPr lang="ru-RU" dirty="0" smtClean="0">
                <a:solidFill>
                  <a:srgbClr val="002060"/>
                </a:solidFill>
                <a:latin typeface="Times New Roman" pitchFamily="18" charset="0"/>
                <a:cs typeface="Times New Roman" pitchFamily="18" charset="0"/>
              </a:rPr>
              <a:t>Помните, что разнообразие ответов детей бывает так же велико, </a:t>
            </a:r>
          </a:p>
          <a:p>
            <a:r>
              <a:rPr lang="ru-RU" dirty="0" smtClean="0">
                <a:solidFill>
                  <a:srgbClr val="002060"/>
                </a:solidFill>
                <a:latin typeface="Times New Roman" pitchFamily="18" charset="0"/>
                <a:cs typeface="Times New Roman" pitchFamily="18" charset="0"/>
              </a:rPr>
              <a:t>как вполне  логичное обоснование с их точки зрения.</a:t>
            </a:r>
          </a:p>
          <a:p>
            <a:endParaRPr lang="ru-RU" dirty="0" smtClean="0">
              <a:solidFill>
                <a:srgbClr val="002060"/>
              </a:solidFill>
              <a:latin typeface="Times New Roman" pitchFamily="18" charset="0"/>
              <a:cs typeface="Times New Roman" pitchFamily="18" charset="0"/>
            </a:endParaRPr>
          </a:p>
          <a:p>
            <a:r>
              <a:rPr lang="ru-RU" b="1" i="1" dirty="0" smtClean="0">
                <a:solidFill>
                  <a:srgbClr val="FF0000"/>
                </a:solidFill>
                <a:latin typeface="Times New Roman" pitchFamily="18" charset="0"/>
                <a:cs typeface="Times New Roman" pitchFamily="18" charset="0"/>
              </a:rPr>
              <a:t>4. Удивляйте и искренне удивляйтесь</a:t>
            </a:r>
          </a:p>
          <a:p>
            <a:r>
              <a:rPr lang="ru-RU" dirty="0" smtClean="0">
                <a:solidFill>
                  <a:srgbClr val="002060"/>
                </a:solidFill>
                <a:latin typeface="Times New Roman" pitchFamily="18" charset="0"/>
                <a:cs typeface="Times New Roman" pitchFamily="18" charset="0"/>
              </a:rPr>
              <a:t>Не переставайте удивлять предметом, фразой, вопросом, ситуацией </a:t>
            </a:r>
          </a:p>
          <a:p>
            <a:r>
              <a:rPr lang="ru-RU" dirty="0" smtClean="0">
                <a:solidFill>
                  <a:srgbClr val="002060"/>
                </a:solidFill>
                <a:latin typeface="Times New Roman" pitchFamily="18" charset="0"/>
                <a:cs typeface="Times New Roman" pitchFamily="18" charset="0"/>
              </a:rPr>
              <a:t>и искренне удивляться тому, как дети рисуют, отвечают, </a:t>
            </a:r>
          </a:p>
          <a:p>
            <a:r>
              <a:rPr lang="ru-RU" dirty="0" smtClean="0">
                <a:solidFill>
                  <a:srgbClr val="002060"/>
                </a:solidFill>
                <a:latin typeface="Times New Roman" pitchFamily="18" charset="0"/>
                <a:cs typeface="Times New Roman" pitchFamily="18" charset="0"/>
              </a:rPr>
              <a:t>экспериментируют, предлагают, взаимодействуют друг с другом.</a:t>
            </a:r>
          </a:p>
          <a:p>
            <a:r>
              <a:rPr lang="ru-RU" dirty="0" smtClean="0">
                <a:solidFill>
                  <a:srgbClr val="002060"/>
                </a:solidFill>
                <a:latin typeface="Times New Roman" pitchFamily="18" charset="0"/>
                <a:cs typeface="Times New Roman" pitchFamily="18" charset="0"/>
              </a:rPr>
              <a:t>Это создает у них ситуацию успеха. Не бойтесь сказать, что</a:t>
            </a:r>
          </a:p>
          <a:p>
            <a:r>
              <a:rPr lang="ru-RU" dirty="0" smtClean="0">
                <a:solidFill>
                  <a:srgbClr val="002060"/>
                </a:solidFill>
                <a:latin typeface="Times New Roman" pitchFamily="18" charset="0"/>
                <a:cs typeface="Times New Roman" pitchFamily="18" charset="0"/>
              </a:rPr>
              <a:t> что-то не знаете или у вас что-то не получилось. </a:t>
            </a:r>
          </a:p>
          <a:p>
            <a:r>
              <a:rPr lang="ru-RU" dirty="0" smtClean="0">
                <a:solidFill>
                  <a:srgbClr val="002060"/>
                </a:solidFill>
                <a:latin typeface="Times New Roman" pitchFamily="18" charset="0"/>
                <a:cs typeface="Times New Roman" pitchFamily="18" charset="0"/>
              </a:rPr>
              <a:t>Это дает им право на ошибку. Если на занятии  видите </a:t>
            </a:r>
          </a:p>
          <a:p>
            <a:r>
              <a:rPr lang="ru-RU" dirty="0" smtClean="0">
                <a:solidFill>
                  <a:srgbClr val="002060"/>
                </a:solidFill>
                <a:latin typeface="Times New Roman" pitchFamily="18" charset="0"/>
                <a:cs typeface="Times New Roman" pitchFamily="18" charset="0"/>
              </a:rPr>
              <a:t>нерешительного, молчаливого ребенка, который боится сделать</a:t>
            </a:r>
          </a:p>
          <a:p>
            <a:r>
              <a:rPr lang="ru-RU" dirty="0" smtClean="0">
                <a:solidFill>
                  <a:srgbClr val="002060"/>
                </a:solidFill>
                <a:latin typeface="Times New Roman" pitchFamily="18" charset="0"/>
                <a:cs typeface="Times New Roman" pitchFamily="18" charset="0"/>
              </a:rPr>
              <a:t> не так, подыграйте. Скажите, что и у вас не получается. </a:t>
            </a:r>
          </a:p>
          <a:p>
            <a:r>
              <a:rPr lang="ru-RU" dirty="0" smtClean="0">
                <a:solidFill>
                  <a:srgbClr val="002060"/>
                </a:solidFill>
                <a:latin typeface="Times New Roman" pitchFamily="18" charset="0"/>
                <a:cs typeface="Times New Roman" pitchFamily="18" charset="0"/>
              </a:rPr>
              <a:t>Таким признанием, которое прозвучит как бы невзначай, вы поможете </a:t>
            </a:r>
          </a:p>
          <a:p>
            <a:r>
              <a:rPr lang="ru-RU" dirty="0" smtClean="0">
                <a:solidFill>
                  <a:srgbClr val="002060"/>
                </a:solidFill>
                <a:latin typeface="Times New Roman" pitchFamily="18" charset="0"/>
                <a:cs typeface="Times New Roman" pitchFamily="18" charset="0"/>
              </a:rPr>
              <a:t>воспитаннику ненадолго побороть свою неуверенность.</a:t>
            </a: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TextBox 4"/>
          <p:cNvSpPr txBox="1"/>
          <p:nvPr/>
        </p:nvSpPr>
        <p:spPr>
          <a:xfrm>
            <a:off x="0" y="0"/>
            <a:ext cx="8028684" cy="7017306"/>
          </a:xfrm>
          <a:prstGeom prst="rect">
            <a:avLst/>
          </a:prstGeom>
          <a:noFill/>
        </p:spPr>
        <p:txBody>
          <a:bodyPr wrap="square" rtlCol="0">
            <a:spAutoFit/>
          </a:bodyPr>
          <a:lstStyle/>
          <a:p>
            <a:r>
              <a:rPr lang="ru-RU" b="1" i="1" dirty="0" smtClean="0">
                <a:solidFill>
                  <a:srgbClr val="FF0000"/>
                </a:solidFill>
                <a:latin typeface="Times New Roman" pitchFamily="18" charset="0"/>
                <a:cs typeface="Times New Roman" pitchFamily="18" charset="0"/>
              </a:rPr>
              <a:t>5. Будьте гибкими и мобильными.</a:t>
            </a:r>
          </a:p>
          <a:p>
            <a:r>
              <a:rPr lang="ru-RU" dirty="0" smtClean="0">
                <a:latin typeface="Times New Roman" pitchFamily="18" charset="0"/>
                <a:cs typeface="Times New Roman" pitchFamily="18" charset="0"/>
              </a:rPr>
              <a:t>Все мы разные, и ситуации, даже на хорошо подготовленном занятии, </a:t>
            </a:r>
          </a:p>
          <a:p>
            <a:r>
              <a:rPr lang="ru-RU" dirty="0" smtClean="0">
                <a:latin typeface="Times New Roman" pitchFamily="18" charset="0"/>
                <a:cs typeface="Times New Roman" pitchFamily="18" charset="0"/>
              </a:rPr>
              <a:t>могут случиться непредсказуемые. Поэтому очень важно «поворачиваться» за ходом мыслей детей и их предложений, создавать условия для реализации </a:t>
            </a:r>
          </a:p>
          <a:p>
            <a:r>
              <a:rPr lang="ru-RU" dirty="0" smtClean="0">
                <a:latin typeface="Times New Roman" pitchFamily="18" charset="0"/>
                <a:cs typeface="Times New Roman" pitchFamily="18" charset="0"/>
              </a:rPr>
              <a:t>всех их замыслов. Если кто-то из детей начинает вслед за вами придумывать свое – поддержите инициативу. Кто – то из детей пробует как – то по своему экспериментировать с предметами, а не так, как предложили вы – привлекайте внимание остальных к его изобретению. </a:t>
            </a:r>
          </a:p>
          <a:p>
            <a:r>
              <a:rPr lang="ru-RU" b="1" i="1" dirty="0" smtClean="0">
                <a:solidFill>
                  <a:srgbClr val="FF0000"/>
                </a:solidFill>
                <a:latin typeface="Times New Roman" pitchFamily="18" charset="0"/>
                <a:cs typeface="Times New Roman" pitchFamily="18" charset="0"/>
              </a:rPr>
              <a:t>6. Не будьте статичны.</a:t>
            </a:r>
          </a:p>
          <a:p>
            <a:r>
              <a:rPr lang="ru-RU" dirty="0" smtClean="0">
                <a:latin typeface="Times New Roman" pitchFamily="18" charset="0"/>
                <a:cs typeface="Times New Roman" pitchFamily="18" charset="0"/>
              </a:rPr>
              <a:t>Организовывайте смену детских видов деятельности с учетом того известного факта, что дошкольники самые непосредственные и непроизвольные люди на земле. Это целесообразно еще с точки зрения здоровьесбережения. Но загромождать занятие частой сменой месторасположения детей и их видов деятельности тоже не стоит. Ведь в этом случае не может быть и речи об инициативе детей, об их самостоятельном выборе. Кроме того, пострадает  речевая и мыслительная активность, а познавательная ценность </a:t>
            </a:r>
            <a:r>
              <a:rPr lang="ru-RU" dirty="0" err="1" smtClean="0">
                <a:latin typeface="Times New Roman" pitchFamily="18" charset="0"/>
                <a:cs typeface="Times New Roman" pitchFamily="18" charset="0"/>
              </a:rPr>
              <a:t>занятиябудет</a:t>
            </a:r>
            <a:r>
              <a:rPr lang="ru-RU" dirty="0" smtClean="0">
                <a:latin typeface="Times New Roman" pitchFamily="18" charset="0"/>
                <a:cs typeface="Times New Roman" pitchFamily="18" charset="0"/>
              </a:rPr>
              <a:t> стремиться к нулю. То есть вы просто не успеете задать им вопросы и услышать их ответы.  </a:t>
            </a:r>
          </a:p>
          <a:p>
            <a:r>
              <a:rPr lang="ru-RU" b="1" i="1" dirty="0" smtClean="0">
                <a:solidFill>
                  <a:srgbClr val="FF0000"/>
                </a:solidFill>
                <a:latin typeface="Times New Roman" pitchFamily="18" charset="0"/>
                <a:cs typeface="Times New Roman" pitchFamily="18" charset="0"/>
              </a:rPr>
              <a:t>7. Завершайте занятие вопросами.</a:t>
            </a:r>
          </a:p>
          <a:p>
            <a:r>
              <a:rPr lang="ru-RU" dirty="0" smtClean="0">
                <a:latin typeface="Times New Roman" pitchFamily="18" charset="0"/>
                <a:cs typeface="Times New Roman" pitchFamily="18" charset="0"/>
              </a:rPr>
              <a:t>Еще на этапе планирования полезно задать себе вопрос: «А зачем все это детям?» Поэтому, в заключение будет интересно порассуждать  с воспитанниками  о следующем: Какая польза от того, что мы сегодня узнали? Как это можно использовать в обычной жизни? Что и кому мы расскажем или покажем? Кому было интересно, не очень и т.д.</a:t>
            </a: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TextBox 4"/>
          <p:cNvSpPr txBox="1"/>
          <p:nvPr/>
        </p:nvSpPr>
        <p:spPr>
          <a:xfrm>
            <a:off x="1043608" y="764704"/>
            <a:ext cx="5779659" cy="1200329"/>
          </a:xfrm>
          <a:prstGeom prst="rect">
            <a:avLst/>
          </a:prstGeom>
          <a:noFill/>
        </p:spPr>
        <p:txBody>
          <a:bodyPr wrap="none" rtlCol="0">
            <a:spAutoFit/>
          </a:bodyPr>
          <a:lstStyle/>
          <a:p>
            <a:r>
              <a:rPr lang="ru-RU" dirty="0" smtClean="0">
                <a:latin typeface="Times New Roman" pitchFamily="18" charset="0"/>
                <a:cs typeface="Times New Roman" pitchFamily="18" charset="0"/>
              </a:rPr>
              <a:t>Литература:</a:t>
            </a:r>
          </a:p>
          <a:p>
            <a:r>
              <a:rPr lang="ru-RU" dirty="0" smtClean="0">
                <a:latin typeface="Times New Roman" pitchFamily="18" charset="0"/>
                <a:cs typeface="Times New Roman" pitchFamily="18" charset="0"/>
              </a:rPr>
              <a:t>Журнал «Справочник старшего воспитателя», №10, 2023</a:t>
            </a:r>
          </a:p>
          <a:p>
            <a:r>
              <a:rPr lang="ru-RU" dirty="0" smtClean="0">
                <a:latin typeface="Times New Roman" pitchFamily="18" charset="0"/>
                <a:cs typeface="Times New Roman" pitchFamily="18" charset="0"/>
              </a:rPr>
              <a:t>«Занятия с детьми по ФОП ДО: как проводить</a:t>
            </a:r>
          </a:p>
          <a:p>
            <a:r>
              <a:rPr lang="ru-RU" dirty="0" smtClean="0">
                <a:latin typeface="Times New Roman" pitchFamily="18" charset="0"/>
                <a:cs typeface="Times New Roman" pitchFamily="18" charset="0"/>
              </a:rPr>
              <a:t> и по каким критериям оценивать».</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80528" y="-285750"/>
            <a:ext cx="9525000" cy="7143750"/>
          </a:xfrm>
          <a:prstGeom prst="rect">
            <a:avLst/>
          </a:prstGeom>
          <a:noFill/>
        </p:spPr>
      </p:pic>
      <p:sp>
        <p:nvSpPr>
          <p:cNvPr id="5" name="Прямоугольник 4"/>
          <p:cNvSpPr/>
          <p:nvPr/>
        </p:nvSpPr>
        <p:spPr>
          <a:xfrm>
            <a:off x="395536" y="474345"/>
            <a:ext cx="6462464" cy="4001095"/>
          </a:xfrm>
          <a:prstGeom prst="rect">
            <a:avLst/>
          </a:prstGeom>
        </p:spPr>
        <p:txBody>
          <a:bodyPr wrap="square">
            <a:spAutoFit/>
          </a:bodyPr>
          <a:lstStyle/>
          <a:p>
            <a:pPr algn="ctr"/>
            <a:r>
              <a:rPr lang="ru-RU" sz="2000" b="1" dirty="0" smtClean="0">
                <a:solidFill>
                  <a:srgbClr val="C00000"/>
                </a:solidFill>
                <a:latin typeface="Times New Roman" pitchFamily="18" charset="0"/>
                <a:cs typeface="Times New Roman" pitchFamily="18" charset="0"/>
              </a:rPr>
              <a:t>Учитывать особенности современных дошкольников</a:t>
            </a:r>
          </a:p>
          <a:p>
            <a:r>
              <a:rPr lang="ru-RU" dirty="0" smtClean="0">
                <a:solidFill>
                  <a:srgbClr val="002060"/>
                </a:solidFill>
                <a:latin typeface="Times New Roman" pitchFamily="18" charset="0"/>
                <a:cs typeface="Times New Roman" pitchFamily="18" charset="0"/>
              </a:rPr>
              <a:t>	Дискуссии о том, что сегодняшние дошкольники такие же, какими были дети 30 лет назад, продолжаются. Однако нельзя отрицать тот факт, что современные дети растут в перенасыщенном информационном пространстве, которого тогда не было и которое не может не влиять на их развитие. Поэтому сегодня в детский сад приходит </a:t>
            </a:r>
            <a:r>
              <a:rPr lang="ru-RU" dirty="0" err="1" smtClean="0">
                <a:solidFill>
                  <a:srgbClr val="002060"/>
                </a:solidFill>
                <a:latin typeface="Times New Roman" pitchFamily="18" charset="0"/>
                <a:cs typeface="Times New Roman" pitchFamily="18" charset="0"/>
              </a:rPr>
              <a:t>многознающий</a:t>
            </a:r>
            <a:r>
              <a:rPr lang="ru-RU" dirty="0" smtClean="0">
                <a:solidFill>
                  <a:srgbClr val="002060"/>
                </a:solidFill>
                <a:latin typeface="Times New Roman" pitchFamily="18" charset="0"/>
                <a:cs typeface="Times New Roman" pitchFamily="18" charset="0"/>
              </a:rPr>
              <a:t> ребенок, который в 4 года уже хочет стать президентом. При этом мы наблюдаем у большинства современных детей трудности в социально-коммуникативной сфере, причина которых часто в недостатке внимания и общения с родителями. 	</a:t>
            </a:r>
            <a:r>
              <a:rPr lang="ru-RU" b="1" i="1" dirty="0" smtClean="0">
                <a:solidFill>
                  <a:srgbClr val="002060"/>
                </a:solidFill>
                <a:latin typeface="Times New Roman" pitchFamily="18" charset="0"/>
                <a:cs typeface="Times New Roman" pitchFamily="18" charset="0"/>
              </a:rPr>
              <a:t>Дети не умеют общаться между собой</a:t>
            </a:r>
            <a:r>
              <a:rPr lang="ru-RU" dirty="0" smtClean="0">
                <a:solidFill>
                  <a:srgbClr val="002060"/>
                </a:solidFill>
                <a:latin typeface="Times New Roman" pitchFamily="18" charset="0"/>
                <a:cs typeface="Times New Roman" pitchFamily="18" charset="0"/>
              </a:rPr>
              <a:t>.</a:t>
            </a:r>
          </a:p>
          <a:p>
            <a:r>
              <a:rPr lang="ru-RU" dirty="0" smtClean="0">
                <a:solidFill>
                  <a:srgbClr val="002060"/>
                </a:solidFill>
                <a:latin typeface="Times New Roman" pitchFamily="18" charset="0"/>
                <a:cs typeface="Times New Roman" pitchFamily="18" charset="0"/>
              </a:rPr>
              <a:t> Эти особенности педагог должен учитывать, когда планирует, проводит занятие и взаимодействует с детьми.</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80528" y="-285750"/>
            <a:ext cx="9525000" cy="7143750"/>
          </a:xfrm>
          <a:prstGeom prst="rect">
            <a:avLst/>
          </a:prstGeom>
          <a:noFill/>
        </p:spPr>
      </p:pic>
      <p:sp>
        <p:nvSpPr>
          <p:cNvPr id="5" name="Прямоугольник 4"/>
          <p:cNvSpPr/>
          <p:nvPr/>
        </p:nvSpPr>
        <p:spPr>
          <a:xfrm>
            <a:off x="899592" y="620688"/>
            <a:ext cx="6264696" cy="4801314"/>
          </a:xfrm>
          <a:prstGeom prst="rect">
            <a:avLst/>
          </a:prstGeom>
        </p:spPr>
        <p:txBody>
          <a:bodyPr wrap="square">
            <a:spAutoFit/>
          </a:bodyPr>
          <a:lstStyle/>
          <a:p>
            <a:r>
              <a:rPr lang="ru-RU" dirty="0" smtClean="0">
                <a:solidFill>
                  <a:srgbClr val="002060"/>
                </a:solidFill>
                <a:latin typeface="Times New Roman" pitchFamily="18" charset="0"/>
                <a:cs typeface="Times New Roman" pitchFamily="18" charset="0"/>
              </a:rPr>
              <a:t>	Так как педагог – часто уже не первичный источник информации для ребенка, необходимо искать способы, как заинтересовать его, вовлечь в совместную деятельность на занятии. </a:t>
            </a:r>
          </a:p>
          <a:p>
            <a:r>
              <a:rPr lang="ru-RU" dirty="0" smtClean="0">
                <a:solidFill>
                  <a:srgbClr val="002060"/>
                </a:solidFill>
                <a:latin typeface="Times New Roman" pitchFamily="18" charset="0"/>
                <a:cs typeface="Times New Roman" pitchFamily="18" charset="0"/>
              </a:rPr>
              <a:t>	Кроме того, </a:t>
            </a:r>
            <a:r>
              <a:rPr lang="ru-RU" b="1" dirty="0" smtClean="0">
                <a:solidFill>
                  <a:srgbClr val="002060"/>
                </a:solidFill>
                <a:latin typeface="Times New Roman" pitchFamily="18" charset="0"/>
                <a:cs typeface="Times New Roman" pitchFamily="18" charset="0"/>
              </a:rPr>
              <a:t>федеральная образовательная программа и ФГОС ДО </a:t>
            </a:r>
            <a:r>
              <a:rPr lang="ru-RU" dirty="0" smtClean="0">
                <a:solidFill>
                  <a:srgbClr val="002060"/>
                </a:solidFill>
                <a:latin typeface="Times New Roman" pitchFamily="18" charset="0"/>
                <a:cs typeface="Times New Roman" pitchFamily="18" charset="0"/>
              </a:rPr>
              <a:t>ставят задачу – развивать у детей самостоятельность и поддерживать инициативность. </a:t>
            </a:r>
          </a:p>
          <a:p>
            <a:r>
              <a:rPr lang="ru-RU" dirty="0" smtClean="0">
                <a:solidFill>
                  <a:srgbClr val="002060"/>
                </a:solidFill>
                <a:latin typeface="Times New Roman" pitchFamily="18" charset="0"/>
                <a:cs typeface="Times New Roman" pitchFamily="18" charset="0"/>
              </a:rPr>
              <a:t>Чтобы решить ее, педагог должен создать необходимые для этого условия.</a:t>
            </a:r>
          </a:p>
          <a:p>
            <a:r>
              <a:rPr lang="ru-RU" dirty="0" smtClean="0">
                <a:solidFill>
                  <a:srgbClr val="002060"/>
                </a:solidFill>
                <a:latin typeface="Times New Roman" pitchFamily="18" charset="0"/>
                <a:cs typeface="Times New Roman" pitchFamily="18" charset="0"/>
              </a:rPr>
              <a:t> 	Важное значение здесь имеет развивающая роль самого педагога во время режимных моментов и других ситуаций общения с воспитанниками в детском саду.</a:t>
            </a:r>
          </a:p>
          <a:p>
            <a:endParaRPr lang="ru-RU" dirty="0" smtClean="0">
              <a:solidFill>
                <a:srgbClr val="002060"/>
              </a:solidFill>
              <a:latin typeface="Times New Roman" pitchFamily="18" charset="0"/>
              <a:cs typeface="Times New Roman" pitchFamily="18" charset="0"/>
            </a:endParaRPr>
          </a:p>
          <a:p>
            <a:endParaRPr lang="ru-RU" dirty="0" smtClean="0">
              <a:solidFill>
                <a:srgbClr val="002060"/>
              </a:solidFill>
              <a:latin typeface="Times New Roman" pitchFamily="18" charset="0"/>
              <a:cs typeface="Times New Roman" pitchFamily="18" charset="0"/>
            </a:endParaRPr>
          </a:p>
          <a:p>
            <a:endParaRPr lang="ru-RU" dirty="0" smtClean="0">
              <a:solidFill>
                <a:srgbClr val="002060"/>
              </a:solidFill>
              <a:latin typeface="Times New Roman" pitchFamily="18" charset="0"/>
              <a:cs typeface="Times New Roman" pitchFamily="18" charset="0"/>
            </a:endParaRPr>
          </a:p>
          <a:p>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p:txBody>
      </p:sp>
      <p:sp>
        <p:nvSpPr>
          <p:cNvPr id="6" name="Прямоугольник 5"/>
          <p:cNvSpPr/>
          <p:nvPr/>
        </p:nvSpPr>
        <p:spPr>
          <a:xfrm>
            <a:off x="683568" y="4149080"/>
            <a:ext cx="6048672" cy="2308324"/>
          </a:xfrm>
          <a:prstGeom prst="rect">
            <a:avLst/>
          </a:prstGeom>
        </p:spPr>
        <p:txBody>
          <a:bodyPr wrap="square">
            <a:spAutoFit/>
          </a:bodyPr>
          <a:lstStyle/>
          <a:p>
            <a:r>
              <a:rPr lang="ru-RU" b="1" dirty="0" smtClean="0">
                <a:solidFill>
                  <a:srgbClr val="002060"/>
                </a:solidFill>
                <a:latin typeface="Times New Roman" pitchFamily="18" charset="0"/>
                <a:cs typeface="Times New Roman" pitchFamily="18" charset="0"/>
              </a:rPr>
              <a:t>	Маркер для воспитателя. </a:t>
            </a:r>
          </a:p>
          <a:p>
            <a:r>
              <a:rPr lang="ru-RU" dirty="0" smtClean="0">
                <a:solidFill>
                  <a:srgbClr val="002060"/>
                </a:solidFill>
                <a:latin typeface="Times New Roman" pitchFamily="18" charset="0"/>
                <a:cs typeface="Times New Roman" pitchFamily="18" charset="0"/>
              </a:rPr>
              <a:t>	Занятие будет иметь успех, если педагог планирует его </a:t>
            </a:r>
            <a:r>
              <a:rPr lang="ru-RU" b="1" dirty="0" smtClean="0">
                <a:solidFill>
                  <a:srgbClr val="002060"/>
                </a:solidFill>
                <a:latin typeface="Times New Roman" pitchFamily="18" charset="0"/>
                <a:cs typeface="Times New Roman" pitchFamily="18" charset="0"/>
              </a:rPr>
              <a:t>с учетом возраста и индивидуальных особенностей воспитанников </a:t>
            </a:r>
            <a:r>
              <a:rPr lang="ru-RU" dirty="0" smtClean="0">
                <a:solidFill>
                  <a:srgbClr val="002060"/>
                </a:solidFill>
                <a:latin typeface="Times New Roman" pitchFamily="18" charset="0"/>
                <a:cs typeface="Times New Roman" pitchFamily="18" charset="0"/>
              </a:rPr>
              <a:t>в своей группе. На занятии демонстрирует, насколько хорошо он знает детей, с которыми работает, учитывает их осведомленность по теме занятия, межличностные отношения внутри группы.</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11" name="Прямоугольник 10"/>
          <p:cNvSpPr/>
          <p:nvPr/>
        </p:nvSpPr>
        <p:spPr>
          <a:xfrm>
            <a:off x="467544" y="476672"/>
            <a:ext cx="6390456" cy="4524315"/>
          </a:xfrm>
          <a:prstGeom prst="rect">
            <a:avLst/>
          </a:prstGeom>
        </p:spPr>
        <p:txBody>
          <a:bodyPr wrap="square">
            <a:spAutoFit/>
          </a:bodyPr>
          <a:lstStyle/>
          <a:p>
            <a:pPr lvl="0" algn="ctr" fontAlgn="base">
              <a:spcBef>
                <a:spcPct val="0"/>
              </a:spcBef>
              <a:spcAft>
                <a:spcPct val="0"/>
              </a:spcAft>
            </a:pPr>
            <a:r>
              <a:rPr lang="ru-RU" b="1" dirty="0" smtClean="0">
                <a:solidFill>
                  <a:srgbClr val="002060"/>
                </a:solidFill>
                <a:latin typeface="Times New Roman" pitchFamily="18" charset="0"/>
                <a:cs typeface="Times New Roman" pitchFamily="18" charset="0"/>
              </a:rPr>
              <a:t>Где педагог может показать умение проводить занятия с детьми</a:t>
            </a:r>
          </a:p>
          <a:p>
            <a:pPr lvl="0" eaLnBrk="0" fontAlgn="base" hangingPunct="0">
              <a:spcBef>
                <a:spcPct val="0"/>
              </a:spcBef>
              <a:spcAft>
                <a:spcPct val="0"/>
              </a:spcAft>
            </a:pPr>
            <a:r>
              <a:rPr lang="ru-RU" dirty="0" smtClean="0">
                <a:solidFill>
                  <a:srgbClr val="002060"/>
                </a:solidFill>
                <a:latin typeface="Times New Roman" pitchFamily="18" charset="0"/>
                <a:cs typeface="Times New Roman" pitchFamily="18" charset="0"/>
              </a:rPr>
              <a:t>	Проводить занятия с детьми педагоги должны </a:t>
            </a:r>
            <a:r>
              <a:rPr lang="ru-RU" b="1" dirty="0" smtClean="0">
                <a:solidFill>
                  <a:srgbClr val="002060"/>
                </a:solidFill>
                <a:latin typeface="Times New Roman" pitchFamily="18" charset="0"/>
                <a:cs typeface="Times New Roman" pitchFamily="18" charset="0"/>
              </a:rPr>
              <a:t>ежедневно, так как это предусматривает ОП ДО  и режим дня детского сад</a:t>
            </a:r>
            <a:r>
              <a:rPr lang="ru-RU" dirty="0" smtClean="0">
                <a:solidFill>
                  <a:srgbClr val="002060"/>
                </a:solidFill>
                <a:latin typeface="Times New Roman" pitchFamily="18" charset="0"/>
                <a:cs typeface="Times New Roman" pitchFamily="18" charset="0"/>
              </a:rPr>
              <a:t>а. Но есть и другие ситуации, где педагогу </a:t>
            </a:r>
          </a:p>
          <a:p>
            <a:pPr lvl="0" eaLnBrk="0" fontAlgn="base" hangingPunct="0">
              <a:spcBef>
                <a:spcPct val="0"/>
              </a:spcBef>
              <a:spcAft>
                <a:spcPct val="0"/>
              </a:spcAft>
            </a:pPr>
            <a:r>
              <a:rPr lang="ru-RU" dirty="0" smtClean="0">
                <a:solidFill>
                  <a:srgbClr val="002060"/>
                </a:solidFill>
                <a:latin typeface="Times New Roman" pitchFamily="18" charset="0"/>
                <a:cs typeface="Times New Roman" pitchFamily="18" charset="0"/>
              </a:rPr>
              <a:t>важно показать свою компетентность, например:</a:t>
            </a:r>
          </a:p>
          <a:p>
            <a:pPr lvl="0" eaLnBrk="0" fontAlgn="base" hangingPunct="0">
              <a:spcBef>
                <a:spcPct val="0"/>
              </a:spcBef>
              <a:spcAft>
                <a:spcPct val="0"/>
              </a:spcAft>
            </a:pPr>
            <a:r>
              <a:rPr lang="ru-RU" dirty="0" smtClean="0">
                <a:solidFill>
                  <a:srgbClr val="002060"/>
                </a:solidFill>
                <a:latin typeface="Times New Roman" pitchFamily="18" charset="0"/>
                <a:cs typeface="Times New Roman" pitchFamily="18" charset="0"/>
              </a:rPr>
              <a:t>    - открытый показ для педагогов своей ДОО</a:t>
            </a:r>
          </a:p>
          <a:p>
            <a:pPr lvl="0" eaLnBrk="0" fontAlgn="base" hangingPunct="0">
              <a:spcBef>
                <a:spcPct val="0"/>
              </a:spcBef>
              <a:spcAft>
                <a:spcPct val="0"/>
              </a:spcAft>
            </a:pPr>
            <a:r>
              <a:rPr lang="ru-RU" dirty="0" smtClean="0">
                <a:solidFill>
                  <a:srgbClr val="002060"/>
                </a:solidFill>
                <a:latin typeface="Times New Roman" pitchFamily="18" charset="0"/>
                <a:cs typeface="Times New Roman" pitchFamily="18" charset="0"/>
              </a:rPr>
              <a:t>    - занятие для коллег из других ДОО в рамках гостевого обмена опытом</a:t>
            </a:r>
          </a:p>
          <a:p>
            <a:pPr lvl="0" eaLnBrk="0" fontAlgn="base" hangingPunct="0">
              <a:spcBef>
                <a:spcPct val="0"/>
              </a:spcBef>
              <a:spcAft>
                <a:spcPct val="0"/>
              </a:spcAft>
            </a:pPr>
            <a:r>
              <a:rPr lang="ru-RU" dirty="0" smtClean="0">
                <a:solidFill>
                  <a:srgbClr val="002060"/>
                </a:solidFill>
                <a:latin typeface="Times New Roman" pitchFamily="18" charset="0"/>
                <a:cs typeface="Times New Roman" pitchFamily="18" charset="0"/>
              </a:rPr>
              <a:t>   -  занятие в ходе аттестации на соответствие занимаемой должности</a:t>
            </a:r>
          </a:p>
          <a:p>
            <a:pPr lvl="0" eaLnBrk="0" fontAlgn="base" hangingPunct="0">
              <a:spcBef>
                <a:spcPct val="0"/>
              </a:spcBef>
              <a:spcAft>
                <a:spcPct val="0"/>
              </a:spcAft>
            </a:pPr>
            <a:r>
              <a:rPr lang="ru-RU" dirty="0" smtClean="0">
                <a:solidFill>
                  <a:srgbClr val="002060"/>
                </a:solidFill>
                <a:latin typeface="Times New Roman" pitchFamily="18" charset="0"/>
                <a:cs typeface="Times New Roman" pitchFamily="18" charset="0"/>
              </a:rPr>
              <a:t>    - открытый показ для родителей как итоговое или тематическое занятие</a:t>
            </a:r>
          </a:p>
          <a:p>
            <a:pPr lvl="0" eaLnBrk="0" fontAlgn="base" hangingPunct="0">
              <a:spcBef>
                <a:spcPct val="0"/>
              </a:spcBef>
              <a:spcAft>
                <a:spcPct val="0"/>
              </a:spcAft>
            </a:pPr>
            <a:r>
              <a:rPr lang="ru-RU" dirty="0" smtClean="0">
                <a:solidFill>
                  <a:srgbClr val="002060"/>
                </a:solidFill>
                <a:latin typeface="Times New Roman" pitchFamily="18" charset="0"/>
                <a:cs typeface="Times New Roman" pitchFamily="18" charset="0"/>
              </a:rPr>
              <a:t>    - занятие с воспитанниками другого детского сада в качестве испытания в рамках профессионального конкурса городского, всероссийского уровней.</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90500" y="-142875"/>
            <a:ext cx="9525000" cy="7143750"/>
          </a:xfrm>
          <a:prstGeom prst="rect">
            <a:avLst/>
          </a:prstGeom>
          <a:noFill/>
        </p:spPr>
      </p:pic>
      <p:sp>
        <p:nvSpPr>
          <p:cNvPr id="5" name="Прямоугольник 4"/>
          <p:cNvSpPr/>
          <p:nvPr/>
        </p:nvSpPr>
        <p:spPr>
          <a:xfrm>
            <a:off x="899592" y="764704"/>
            <a:ext cx="5616624" cy="4524315"/>
          </a:xfrm>
          <a:prstGeom prst="rect">
            <a:avLst/>
          </a:prstGeom>
        </p:spPr>
        <p:txBody>
          <a:bodyPr wrap="square">
            <a:spAutoFit/>
          </a:bodyPr>
          <a:lstStyle/>
          <a:p>
            <a:pPr algn="ctr"/>
            <a:r>
              <a:rPr lang="ru-RU" b="1" dirty="0" smtClean="0">
                <a:solidFill>
                  <a:srgbClr val="002060"/>
                </a:solidFill>
                <a:latin typeface="Times New Roman" pitchFamily="18" charset="0"/>
                <a:cs typeface="Times New Roman" pitchFamily="18" charset="0"/>
              </a:rPr>
              <a:t>Формулировать цели занятия</a:t>
            </a:r>
          </a:p>
          <a:p>
            <a:r>
              <a:rPr lang="ru-RU" dirty="0" smtClean="0">
                <a:solidFill>
                  <a:srgbClr val="002060"/>
                </a:solidFill>
                <a:latin typeface="Times New Roman" pitchFamily="18" charset="0"/>
                <a:cs typeface="Times New Roman" pitchFamily="18" charset="0"/>
              </a:rPr>
              <a:t>	У любого занятия должны быть </a:t>
            </a:r>
            <a:r>
              <a:rPr lang="ru-RU" b="1" dirty="0" smtClean="0">
                <a:solidFill>
                  <a:srgbClr val="002060"/>
                </a:solidFill>
                <a:latin typeface="Times New Roman" pitchFamily="18" charset="0"/>
                <a:cs typeface="Times New Roman" pitchFamily="18" charset="0"/>
              </a:rPr>
              <a:t>цели.</a:t>
            </a:r>
            <a:r>
              <a:rPr lang="ru-RU" dirty="0" smtClean="0">
                <a:solidFill>
                  <a:srgbClr val="002060"/>
                </a:solidFill>
                <a:latin typeface="Times New Roman" pitchFamily="18" charset="0"/>
                <a:cs typeface="Times New Roman" pitchFamily="18" charset="0"/>
              </a:rPr>
              <a:t> </a:t>
            </a:r>
          </a:p>
          <a:p>
            <a:r>
              <a:rPr lang="ru-RU" dirty="0" smtClean="0">
                <a:solidFill>
                  <a:srgbClr val="002060"/>
                </a:solidFill>
                <a:latin typeface="Times New Roman" pitchFamily="18" charset="0"/>
                <a:cs typeface="Times New Roman" pitchFamily="18" charset="0"/>
              </a:rPr>
              <a:t>Например, научить детей чему-то новому, отработать какие-то навыки или закрепить знания. Это </a:t>
            </a:r>
            <a:r>
              <a:rPr lang="ru-RU" b="1" dirty="0" smtClean="0">
                <a:solidFill>
                  <a:srgbClr val="002060"/>
                </a:solidFill>
                <a:latin typeface="Times New Roman" pitchFamily="18" charset="0"/>
                <a:cs typeface="Times New Roman" pitchFamily="18" charset="0"/>
              </a:rPr>
              <a:t>педагогическая цель – то, что хочет получить в конце педагог. </a:t>
            </a:r>
          </a:p>
          <a:p>
            <a:r>
              <a:rPr lang="ru-RU" dirty="0" smtClean="0">
                <a:solidFill>
                  <a:srgbClr val="002060"/>
                </a:solidFill>
                <a:latin typeface="Times New Roman" pitchFamily="18" charset="0"/>
                <a:cs typeface="Times New Roman" pitchFamily="18" charset="0"/>
              </a:rPr>
              <a:t>	Важно, чтобы педагог не брал бездумно готовую формулировку цели из методических пособий, а мог связать ее с задачами ФГОС ДО, федеральной образовательной программой, конкретным направлением развития детей – образовательной областью, конкретизировать с учетом ОП ДО детского сада. </a:t>
            </a:r>
          </a:p>
          <a:p>
            <a:r>
              <a:rPr lang="ru-RU" dirty="0" smtClean="0">
                <a:solidFill>
                  <a:srgbClr val="002060"/>
                </a:solidFill>
                <a:latin typeface="Times New Roman" pitchFamily="18" charset="0"/>
                <a:cs typeface="Times New Roman" pitchFamily="18" charset="0"/>
              </a:rPr>
              <a:t>	Это нужно для того, чтобы понимать, чему именно и как учить воспитанников конкретной возрастной группы.</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0" y="0"/>
            <a:ext cx="9525000" cy="7143750"/>
          </a:xfrm>
          <a:prstGeom prst="rect">
            <a:avLst/>
          </a:prstGeom>
          <a:noFill/>
        </p:spPr>
      </p:pic>
      <p:sp>
        <p:nvSpPr>
          <p:cNvPr id="5" name="Прямоугольник 4"/>
          <p:cNvSpPr/>
          <p:nvPr/>
        </p:nvSpPr>
        <p:spPr>
          <a:xfrm>
            <a:off x="755576" y="692696"/>
            <a:ext cx="5832648" cy="2031325"/>
          </a:xfrm>
          <a:prstGeom prst="rect">
            <a:avLst/>
          </a:prstGeom>
        </p:spPr>
        <p:txBody>
          <a:bodyPr wrap="square">
            <a:spAutoFit/>
          </a:bodyPr>
          <a:lstStyle/>
          <a:p>
            <a:r>
              <a:rPr lang="ru-RU" dirty="0" smtClean="0">
                <a:solidFill>
                  <a:srgbClr val="002060"/>
                </a:solidFill>
                <a:latin typeface="Times New Roman" pitchFamily="18" charset="0"/>
                <a:cs typeface="Times New Roman" pitchFamily="18" charset="0"/>
              </a:rPr>
              <a:t>	Если работа с детьми в детском саду строится на основе </a:t>
            </a:r>
            <a:r>
              <a:rPr lang="ru-RU" b="1" dirty="0" smtClean="0">
                <a:solidFill>
                  <a:srgbClr val="002060"/>
                </a:solidFill>
                <a:latin typeface="Times New Roman" pitchFamily="18" charset="0"/>
                <a:cs typeface="Times New Roman" pitchFamily="18" charset="0"/>
              </a:rPr>
              <a:t>комплексно-тематического плана</a:t>
            </a:r>
            <a:r>
              <a:rPr lang="ru-RU" dirty="0" smtClean="0">
                <a:solidFill>
                  <a:srgbClr val="002060"/>
                </a:solidFill>
                <a:latin typeface="Times New Roman" pitchFamily="18" charset="0"/>
                <a:cs typeface="Times New Roman" pitchFamily="18" charset="0"/>
              </a:rPr>
              <a:t>, то педагог должен учитывать утвержденную тематику занятий.</a:t>
            </a:r>
          </a:p>
          <a:p>
            <a:r>
              <a:rPr lang="ru-RU" dirty="0" smtClean="0">
                <a:solidFill>
                  <a:srgbClr val="002060"/>
                </a:solidFill>
                <a:latin typeface="Times New Roman" pitchFamily="18" charset="0"/>
                <a:cs typeface="Times New Roman" pitchFamily="18" charset="0"/>
              </a:rPr>
              <a:t> Нужно заранее посмотреть, через какую тему предстоит решать задачи и добиваться цели, которую наметили.</a:t>
            </a:r>
          </a:p>
          <a:p>
            <a:r>
              <a:rPr lang="ru-RU" dirty="0" smtClean="0"/>
              <a:t/>
            </a:r>
            <a:br>
              <a:rPr lang="ru-RU" dirty="0" smtClean="0"/>
            </a:br>
            <a:endParaRPr lang="ru-RU" dirty="0"/>
          </a:p>
        </p:txBody>
      </p:sp>
      <p:sp>
        <p:nvSpPr>
          <p:cNvPr id="6" name="Прямоугольник 5"/>
          <p:cNvSpPr/>
          <p:nvPr/>
        </p:nvSpPr>
        <p:spPr>
          <a:xfrm>
            <a:off x="1907704" y="2564904"/>
            <a:ext cx="5400600" cy="2585323"/>
          </a:xfrm>
          <a:prstGeom prst="rect">
            <a:avLst/>
          </a:prstGeom>
        </p:spPr>
        <p:txBody>
          <a:bodyPr wrap="square">
            <a:spAutoFit/>
          </a:bodyPr>
          <a:lstStyle/>
          <a:p>
            <a:r>
              <a:rPr lang="ru-RU" dirty="0" smtClean="0">
                <a:solidFill>
                  <a:srgbClr val="002060"/>
                </a:solidFill>
                <a:latin typeface="Times New Roman" pitchFamily="18" charset="0"/>
                <a:cs typeface="Times New Roman" pitchFamily="18" charset="0"/>
              </a:rPr>
              <a:t>	После того как педагог определился с педагогической целью, он может переходить к фронтальной работе с детьми. </a:t>
            </a:r>
          </a:p>
          <a:p>
            <a:r>
              <a:rPr lang="ru-RU" dirty="0" smtClean="0">
                <a:solidFill>
                  <a:srgbClr val="002060"/>
                </a:solidFill>
                <a:latin typeface="Times New Roman" pitchFamily="18" charset="0"/>
                <a:cs typeface="Times New Roman" pitchFamily="18" charset="0"/>
              </a:rPr>
              <a:t>Но тут возникает проблема: зачем детям делать то, что им предлагает педагог? </a:t>
            </a:r>
          </a:p>
          <a:p>
            <a:r>
              <a:rPr lang="ru-RU" dirty="0" smtClean="0">
                <a:solidFill>
                  <a:srgbClr val="002060"/>
                </a:solidFill>
                <a:latin typeface="Times New Roman" pitchFamily="18" charset="0"/>
                <a:cs typeface="Times New Roman" pitchFamily="18" charset="0"/>
              </a:rPr>
              <a:t>Ведь любая деятельность на занятии, даже детская, не может быть без цели. </a:t>
            </a:r>
          </a:p>
          <a:p>
            <a:r>
              <a:rPr lang="ru-RU" dirty="0" smtClean="0">
                <a:solidFill>
                  <a:srgbClr val="002060"/>
                </a:solidFill>
                <a:latin typeface="Times New Roman" pitchFamily="18" charset="0"/>
                <a:cs typeface="Times New Roman" pitchFamily="18" charset="0"/>
              </a:rPr>
              <a:t>То есть у воспитанников должен быть </a:t>
            </a:r>
            <a:r>
              <a:rPr lang="ru-RU" b="1" dirty="0" smtClean="0">
                <a:solidFill>
                  <a:srgbClr val="002060"/>
                </a:solidFill>
                <a:latin typeface="Times New Roman" pitchFamily="18" charset="0"/>
                <a:cs typeface="Times New Roman" pitchFamily="18" charset="0"/>
              </a:rPr>
              <a:t>внутренний мотив деятельности.</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108520" y="-285750"/>
            <a:ext cx="9525000" cy="7143750"/>
          </a:xfrm>
          <a:prstGeom prst="rect">
            <a:avLst/>
          </a:prstGeom>
          <a:noFill/>
        </p:spPr>
      </p:pic>
      <p:sp>
        <p:nvSpPr>
          <p:cNvPr id="6" name="Прямоугольник 5"/>
          <p:cNvSpPr/>
          <p:nvPr/>
        </p:nvSpPr>
        <p:spPr>
          <a:xfrm>
            <a:off x="395536" y="116632"/>
            <a:ext cx="6552728" cy="5909310"/>
          </a:xfrm>
          <a:prstGeom prst="rect">
            <a:avLst/>
          </a:prstGeom>
        </p:spPr>
        <p:txBody>
          <a:bodyPr wrap="square">
            <a:spAutoFit/>
          </a:bodyPr>
          <a:lstStyle/>
          <a:p>
            <a:pPr algn="ctr"/>
            <a:r>
              <a:rPr lang="ru-RU" b="1" dirty="0" smtClean="0">
                <a:solidFill>
                  <a:srgbClr val="002060"/>
                </a:solidFill>
                <a:latin typeface="Times New Roman" pitchFamily="18" charset="0"/>
                <a:cs typeface="Times New Roman" pitchFamily="18" charset="0"/>
              </a:rPr>
              <a:t>Пример</a:t>
            </a:r>
          </a:p>
          <a:p>
            <a:r>
              <a:rPr lang="ru-RU" dirty="0" smtClean="0">
                <a:solidFill>
                  <a:srgbClr val="002060"/>
                </a:solidFill>
                <a:latin typeface="Times New Roman" pitchFamily="18" charset="0"/>
                <a:cs typeface="Times New Roman" pitchFamily="18" charset="0"/>
              </a:rPr>
              <a:t>	У педагога по плану занятие по лепке, на котором он предлагает детям слепить поросенка из пластилина. </a:t>
            </a:r>
            <a:r>
              <a:rPr lang="ru-RU" b="1" dirty="0" smtClean="0">
                <a:solidFill>
                  <a:srgbClr val="002060"/>
                </a:solidFill>
                <a:latin typeface="Times New Roman" pitchFamily="18" charset="0"/>
                <a:cs typeface="Times New Roman" pitchFamily="18" charset="0"/>
              </a:rPr>
              <a:t>Педагогическая цель</a:t>
            </a:r>
            <a:r>
              <a:rPr lang="ru-RU" dirty="0" smtClean="0">
                <a:solidFill>
                  <a:srgbClr val="002060"/>
                </a:solidFill>
                <a:latin typeface="Times New Roman" pitchFamily="18" charset="0"/>
                <a:cs typeface="Times New Roman" pitchFamily="18" charset="0"/>
              </a:rPr>
              <a:t> – научить воспитанников лепить животное из шара. Это то, что нужно взрослому, но не ребенку. Согласно методике проведения занятия, педагог должен объяснить воспитанникам, как делать, потом показать действия, потом повторить и закрепить. Но этого недостаточно для успешного занятия. </a:t>
            </a:r>
            <a:r>
              <a:rPr lang="ru-RU" b="1" dirty="0" smtClean="0">
                <a:solidFill>
                  <a:srgbClr val="002060"/>
                </a:solidFill>
                <a:latin typeface="Times New Roman" pitchFamily="18" charset="0"/>
                <a:cs typeface="Times New Roman" pitchFamily="18" charset="0"/>
              </a:rPr>
              <a:t>Важно, чтобы дети поразмышляли, и у них возник внутренний мотив деятельности</a:t>
            </a:r>
            <a:r>
              <a:rPr lang="ru-RU" dirty="0" smtClean="0">
                <a:solidFill>
                  <a:srgbClr val="002060"/>
                </a:solidFill>
                <a:latin typeface="Times New Roman" pitchFamily="18" charset="0"/>
                <a:cs typeface="Times New Roman" pitchFamily="18" charset="0"/>
              </a:rPr>
              <a:t>. Для этого педагог может сначала задать вопрос «Как бы нам превратить этот шарик пластилина в животное?». Затем важно выслушать ответы детей и обобщить их. При этом </a:t>
            </a:r>
            <a:r>
              <a:rPr lang="ru-RU" b="1" dirty="0" smtClean="0">
                <a:solidFill>
                  <a:srgbClr val="002060"/>
                </a:solidFill>
                <a:latin typeface="Times New Roman" pitchFamily="18" charset="0"/>
                <a:cs typeface="Times New Roman" pitchFamily="18" charset="0"/>
              </a:rPr>
              <a:t>педагог не должен забывать про свою педагогическую цель</a:t>
            </a:r>
            <a:r>
              <a:rPr lang="ru-RU" dirty="0" smtClean="0">
                <a:solidFill>
                  <a:srgbClr val="002060"/>
                </a:solidFill>
                <a:latin typeface="Times New Roman" pitchFamily="18" charset="0"/>
                <a:cs typeface="Times New Roman" pitchFamily="18" charset="0"/>
              </a:rPr>
              <a:t>. Далее можно перейти к показу и предложить детям попробовать слепить поросенка или того, кого они захотят. В этом случае педагог взаимодействует с детьми на равных, как партнер, и у них появляется выбор. Когда у детей есть выбор, значит, педагог создал условия для инициативных действий воспитанников, поддержал их инициативу. Дети и поговорили, и подумали, и сами решили, кто кого слепит.</a:t>
            </a:r>
            <a:endParaRPr lang="ru-RU"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E:\Дания\Дания\Документация 2023-2024\Консультации\1674824715_bogatyr-club-p-fon-dlya-prezentatsii-v-dou-fon-6.jpg"/>
          <p:cNvPicPr>
            <a:picLocks noChangeAspect="1" noChangeArrowheads="1"/>
          </p:cNvPicPr>
          <p:nvPr/>
        </p:nvPicPr>
        <p:blipFill>
          <a:blip r:embed="rId2" cstate="print"/>
          <a:srcRect/>
          <a:stretch>
            <a:fillRect/>
          </a:stretch>
        </p:blipFill>
        <p:spPr bwMode="auto">
          <a:xfrm>
            <a:off x="0" y="-285750"/>
            <a:ext cx="9525000" cy="7143750"/>
          </a:xfrm>
          <a:prstGeom prst="rect">
            <a:avLst/>
          </a:prstGeom>
          <a:noFill/>
        </p:spPr>
      </p:pic>
      <p:sp>
        <p:nvSpPr>
          <p:cNvPr id="5" name="Прямоугольник 4"/>
          <p:cNvSpPr/>
          <p:nvPr/>
        </p:nvSpPr>
        <p:spPr>
          <a:xfrm>
            <a:off x="611560" y="0"/>
            <a:ext cx="6480720" cy="2031325"/>
          </a:xfrm>
          <a:prstGeom prst="rect">
            <a:avLst/>
          </a:prstGeom>
        </p:spPr>
        <p:txBody>
          <a:bodyPr wrap="square">
            <a:spAutoFit/>
          </a:bodyPr>
          <a:lstStyle/>
          <a:p>
            <a:r>
              <a:rPr lang="ru-RU" dirty="0" smtClean="0">
                <a:solidFill>
                  <a:srgbClr val="002060"/>
                </a:solidFill>
                <a:latin typeface="Times New Roman" pitchFamily="18" charset="0"/>
                <a:cs typeface="Times New Roman" pitchFamily="18" charset="0"/>
              </a:rPr>
              <a:t>	Современный подход к организации занятий предусматривает </a:t>
            </a:r>
            <a:r>
              <a:rPr lang="ru-RU" b="1" dirty="0" smtClean="0">
                <a:solidFill>
                  <a:srgbClr val="002060"/>
                </a:solidFill>
                <a:latin typeface="Times New Roman" pitchFamily="18" charset="0"/>
                <a:cs typeface="Times New Roman" pitchFamily="18" charset="0"/>
              </a:rPr>
              <a:t>два субъекта совместной деятельности – это дети и взрослый</a:t>
            </a:r>
            <a:r>
              <a:rPr lang="ru-RU" dirty="0" smtClean="0">
                <a:solidFill>
                  <a:srgbClr val="002060"/>
                </a:solidFill>
                <a:latin typeface="Times New Roman" pitchFamily="18" charset="0"/>
                <a:cs typeface="Times New Roman" pitchFamily="18" charset="0"/>
              </a:rPr>
              <a:t>, у которых должны быть свои цели на занятии. Если сформулировать свою, педагогическую, цель у педагогов обычно не составляет труда, то определить детскую цель – это уже задача со звездочкой. Часто педагоги о ней не задумываются, и это большой минус.</a:t>
            </a:r>
            <a:endParaRPr lang="ru-RU" dirty="0">
              <a:solidFill>
                <a:srgbClr val="002060"/>
              </a:solidFill>
              <a:latin typeface="Times New Roman" pitchFamily="18" charset="0"/>
              <a:cs typeface="Times New Roman" pitchFamily="18" charset="0"/>
            </a:endParaRPr>
          </a:p>
        </p:txBody>
      </p:sp>
      <p:pic>
        <p:nvPicPr>
          <p:cNvPr id="23554" name="Picture 2" descr="Хочу такой сайт">
            <a:hlinkClick r:id="rId3"/>
          </p:cNvPr>
          <p:cNvPicPr>
            <a:picLocks noChangeAspect="1" noChangeArrowheads="1"/>
          </p:cNvPicPr>
          <p:nvPr/>
        </p:nvPicPr>
        <p:blipFill>
          <a:blip r:embed="rId4"/>
          <a:srcRect/>
          <a:stretch>
            <a:fillRect/>
          </a:stretch>
        </p:blipFill>
        <p:spPr bwMode="auto">
          <a:xfrm>
            <a:off x="1871663" y="100013"/>
            <a:ext cx="9525" cy="9525"/>
          </a:xfrm>
          <a:prstGeom prst="rect">
            <a:avLst/>
          </a:prstGeom>
          <a:noFill/>
        </p:spPr>
      </p:pic>
      <p:sp>
        <p:nvSpPr>
          <p:cNvPr id="8" name="Прямоугольник 7"/>
          <p:cNvSpPr/>
          <p:nvPr/>
        </p:nvSpPr>
        <p:spPr>
          <a:xfrm>
            <a:off x="755576" y="2276872"/>
            <a:ext cx="6192688" cy="3416320"/>
          </a:xfrm>
          <a:prstGeom prst="rect">
            <a:avLst/>
          </a:prstGeom>
        </p:spPr>
        <p:txBody>
          <a:bodyPr wrap="square">
            <a:spAutoFit/>
          </a:bodyPr>
          <a:lstStyle/>
          <a:p>
            <a:pPr lvl="0" algn="ctr" fontAlgn="base">
              <a:spcBef>
                <a:spcPct val="0"/>
              </a:spcBef>
              <a:spcAft>
                <a:spcPct val="0"/>
              </a:spcAft>
            </a:pPr>
            <a:r>
              <a:rPr lang="ru-RU" b="1" dirty="0" smtClean="0">
                <a:solidFill>
                  <a:srgbClr val="002060"/>
                </a:solidFill>
                <a:latin typeface="Times New Roman" pitchFamily="18" charset="0"/>
                <a:cs typeface="Times New Roman" pitchFamily="18" charset="0"/>
              </a:rPr>
              <a:t>Маркер для воспитателя. </a:t>
            </a:r>
          </a:p>
          <a:p>
            <a:pPr lvl="0" fontAlgn="base">
              <a:spcBef>
                <a:spcPct val="0"/>
              </a:spcBef>
              <a:spcAft>
                <a:spcPct val="0"/>
              </a:spcAft>
            </a:pPr>
            <a:r>
              <a:rPr lang="ru-RU" dirty="0" smtClean="0">
                <a:solidFill>
                  <a:srgbClr val="002060"/>
                </a:solidFill>
                <a:latin typeface="Times New Roman" pitchFamily="18" charset="0"/>
                <a:cs typeface="Times New Roman" pitchFamily="18" charset="0"/>
              </a:rPr>
              <a:t>	Хорошим показателем будет то, что педагог четко понимает, какую цель ему необходимо достичь в ходе занятия с детьми. </a:t>
            </a:r>
          </a:p>
          <a:p>
            <a:pPr lvl="0" fontAlgn="base">
              <a:spcBef>
                <a:spcPct val="0"/>
              </a:spcBef>
              <a:spcAft>
                <a:spcPct val="0"/>
              </a:spcAft>
            </a:pPr>
            <a:r>
              <a:rPr lang="ru-RU" dirty="0" smtClean="0">
                <a:solidFill>
                  <a:srgbClr val="002060"/>
                </a:solidFill>
                <a:latin typeface="Times New Roman" pitchFamily="18" charset="0"/>
                <a:cs typeface="Times New Roman" pitchFamily="18" charset="0"/>
              </a:rPr>
              <a:t>Он может аргументировать актуальность этой цели с учетом ФГОС ДО, ФОП ДО, образовательной программы детского сада, планируемых результатов для своей возрастной группы. </a:t>
            </a:r>
          </a:p>
          <a:p>
            <a:pPr lvl="0" fontAlgn="base">
              <a:spcBef>
                <a:spcPct val="0"/>
              </a:spcBef>
              <a:spcAft>
                <a:spcPct val="0"/>
              </a:spcAft>
            </a:pPr>
            <a:r>
              <a:rPr lang="ru-RU" dirty="0" smtClean="0">
                <a:solidFill>
                  <a:srgbClr val="002060"/>
                </a:solidFill>
                <a:latin typeface="Times New Roman" pitchFamily="18" charset="0"/>
                <a:cs typeface="Times New Roman" pitchFamily="18" charset="0"/>
              </a:rPr>
              <a:t>	На занятии педагог создает условия, когда дети включаются в совместную деятельность, проявляют заинтересованность и инициативность, у них есть возможность выбирать.</a:t>
            </a:r>
            <a:r>
              <a:rPr lang="ru-RU" dirty="0" smtClean="0">
                <a:solidFill>
                  <a:srgbClr val="002060"/>
                </a:solidFill>
                <a:latin typeface="Times New Roman" pitchFamily="18" charset="0"/>
                <a:cs typeface="Times New Roman" pitchFamily="18" charset="0"/>
                <a:hlinkClick r:id="rId3"/>
              </a:rPr>
              <a:t>  </a:t>
            </a:r>
            <a:r>
              <a:rPr lang="ru-RU" dirty="0" smtClean="0">
                <a:solidFill>
                  <a:srgbClr val="002060"/>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708</Words>
  <Application>Microsoft Office PowerPoint</Application>
  <PresentationFormat>Экран (4:3)</PresentationFormat>
  <Paragraphs>145</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22</cp:revision>
  <dcterms:created xsi:type="dcterms:W3CDTF">2023-10-16T11:49:42Z</dcterms:created>
  <dcterms:modified xsi:type="dcterms:W3CDTF">2023-11-21T04:17:21Z</dcterms:modified>
</cp:coreProperties>
</file>